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76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74" r:id="rId18"/>
    <p:sldId id="275" r:id="rId19"/>
    <p:sldId id="339" r:id="rId20"/>
    <p:sldId id="277" r:id="rId21"/>
    <p:sldId id="340" r:id="rId22"/>
    <p:sldId id="341" r:id="rId23"/>
    <p:sldId id="342" r:id="rId24"/>
    <p:sldId id="344" r:id="rId25"/>
    <p:sldId id="343" r:id="rId26"/>
    <p:sldId id="345" r:id="rId27"/>
    <p:sldId id="278" r:id="rId28"/>
    <p:sldId id="346" r:id="rId29"/>
    <p:sldId id="348" r:id="rId30"/>
    <p:sldId id="350" r:id="rId31"/>
    <p:sldId id="349" r:id="rId32"/>
    <p:sldId id="352" r:id="rId33"/>
    <p:sldId id="279" r:id="rId34"/>
    <p:sldId id="353" r:id="rId35"/>
    <p:sldId id="351" r:id="rId36"/>
    <p:sldId id="355" r:id="rId37"/>
    <p:sldId id="356" r:id="rId38"/>
    <p:sldId id="357" r:id="rId39"/>
    <p:sldId id="358" r:id="rId40"/>
    <p:sldId id="359" r:id="rId41"/>
    <p:sldId id="280" r:id="rId42"/>
    <p:sldId id="360" r:id="rId43"/>
    <p:sldId id="361" r:id="rId44"/>
    <p:sldId id="362" r:id="rId45"/>
    <p:sldId id="363" r:id="rId46"/>
    <p:sldId id="364" r:id="rId47"/>
    <p:sldId id="365" r:id="rId48"/>
    <p:sldId id="367" r:id="rId49"/>
    <p:sldId id="281" r:id="rId50"/>
    <p:sldId id="284" r:id="rId51"/>
    <p:sldId id="285" r:id="rId52"/>
    <p:sldId id="283" r:id="rId53"/>
    <p:sldId id="307" r:id="rId54"/>
    <p:sldId id="286" r:id="rId55"/>
    <p:sldId id="305" r:id="rId56"/>
    <p:sldId id="287" r:id="rId57"/>
    <p:sldId id="306" r:id="rId58"/>
    <p:sldId id="289" r:id="rId59"/>
    <p:sldId id="323" r:id="rId60"/>
    <p:sldId id="324" r:id="rId61"/>
    <p:sldId id="327" r:id="rId62"/>
    <p:sldId id="326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69" r:id="rId72"/>
    <p:sldId id="336" r:id="rId73"/>
    <p:sldId id="337" r:id="rId74"/>
    <p:sldId id="338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xmlns="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85362" autoAdjust="0"/>
  </p:normalViewPr>
  <p:slideViewPr>
    <p:cSldViewPr snapToGrid="0">
      <p:cViewPr>
        <p:scale>
          <a:sx n="69" d="100"/>
          <a:sy n="69" d="100"/>
        </p:scale>
        <p:origin x="-78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A3632-5BC9-41BC-9E6D-3F21AADDD665}" type="datetimeFigureOut">
              <a:rPr lang="en-US" smtClean="0"/>
              <a:t>20/12/2017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299C2-1CD3-4DD0-8F17-0D4D5C1B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33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195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75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10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99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85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41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92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33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961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32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29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768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554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15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947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60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828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14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22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96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71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689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80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244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03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8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808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893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325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299C2-1CD3-4DD0-8F17-0D4D5C1B55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0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99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c</a:t>
            </a:r>
            <a:r>
              <a:rPr lang="vi-VN" dirty="0" smtClean="0"/>
              <a:t>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ng</a:t>
            </a:r>
            <a:r>
              <a:rPr lang="vi-VN" dirty="0" smtClean="0"/>
              <a:t>ư</a:t>
            </a:r>
            <a:r>
              <a:rPr lang="en-US" dirty="0" err="1" smtClean="0"/>
              <a:t>ời</a:t>
            </a:r>
            <a:r>
              <a:rPr lang="en-US" dirty="0" smtClean="0"/>
              <a:t> developer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</a:t>
            </a:r>
            <a:r>
              <a:rPr lang="vi-VN" dirty="0" smtClean="0"/>
              <a:t>ư</a:t>
            </a:r>
            <a:r>
              <a:rPr lang="en-US" dirty="0" err="1" smtClean="0"/>
              <a:t>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,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t</a:t>
            </a:r>
            <a:r>
              <a:rPr lang="vi-VN" dirty="0" smtClean="0"/>
              <a:t>ư</a:t>
            </a:r>
            <a:r>
              <a:rPr lang="en-US" dirty="0" err="1" smtClean="0"/>
              <a:t>ợng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</a:t>
            </a:r>
            <a:r>
              <a:rPr lang="vi-VN" dirty="0" smtClean="0"/>
              <a:t>ư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t</a:t>
            </a:r>
            <a:r>
              <a:rPr lang="vi-VN" dirty="0" smtClean="0"/>
              <a:t>ư</a:t>
            </a:r>
            <a:r>
              <a:rPr lang="en-US" dirty="0" err="1" smtClean="0"/>
              <a:t>ợng</a:t>
            </a:r>
            <a:r>
              <a:rPr lang="en-US" dirty="0" smtClean="0"/>
              <a:t>.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view logic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532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004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Sails JS:  </a:t>
            </a:r>
            <a:r>
              <a:rPr lang="en-US" dirty="0" err="1" smtClean="0"/>
              <a:t>Là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</a:t>
            </a:r>
            <a:br>
              <a:rPr lang="en-US" baseline="0" dirty="0" smtClean="0"/>
            </a:b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: 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 MVC </a:t>
            </a:r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web</a:t>
            </a:r>
            <a:r>
              <a:rPr lang="en-US" baseline="0" dirty="0" smtClean="0"/>
              <a:t>. </a:t>
            </a:r>
            <a:br>
              <a:rPr lang="en-US" baseline="0" dirty="0" smtClean="0"/>
            </a:b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ORM waterline, </a:t>
            </a:r>
            <a:r>
              <a:rPr lang="en-US" baseline="0" dirty="0" err="1" smtClean="0"/>
              <a:t>thuận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299C2-1CD3-4DD0-8F17-0D4D5C1B55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view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NSL : 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</a:t>
            </a:r>
            <a:r>
              <a:rPr lang="vi-VN" dirty="0" smtClean="0"/>
              <a:t>ư</a:t>
            </a:r>
            <a:r>
              <a:rPr lang="en-US" dirty="0" err="1" smtClean="0"/>
              <a:t>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</a:t>
            </a:r>
            <a:r>
              <a:rPr lang="vi-VN" dirty="0" smtClean="0"/>
              <a:t>ư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service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google</a:t>
            </a:r>
            <a:r>
              <a:rPr lang="en-US" dirty="0" smtClean="0"/>
              <a:t> hay </a:t>
            </a:r>
            <a:r>
              <a:rPr lang="en-US" dirty="0" err="1" smtClean="0"/>
              <a:t>facebook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198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đ</a:t>
            </a:r>
            <a:r>
              <a:rPr lang="vi-VN" dirty="0" smtClean="0"/>
              <a:t>ư</a:t>
            </a:r>
            <a:r>
              <a:rPr lang="en-US" dirty="0" err="1" smtClean="0"/>
              <a:t>ợc</a:t>
            </a:r>
            <a:r>
              <a:rPr lang="en-US" dirty="0" smtClean="0"/>
              <a:t> s</a:t>
            </a:r>
            <a:r>
              <a:rPr lang="vi-VN" dirty="0" smtClean="0"/>
              <a:t>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ERD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c</a:t>
            </a:r>
            <a:r>
              <a:rPr lang="vi-VN" dirty="0" smtClean="0"/>
              <a:t>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vi-VN" dirty="0" smtClean="0"/>
              <a:t>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12 </a:t>
            </a:r>
            <a:r>
              <a:rPr lang="en-US" dirty="0" err="1" smtClean="0"/>
              <a:t>bảng</a:t>
            </a:r>
            <a:r>
              <a:rPr lang="en-US" dirty="0" smtClean="0"/>
              <a:t> : </a:t>
            </a:r>
          </a:p>
          <a:p>
            <a:r>
              <a:rPr lang="en-US" dirty="0" err="1" smtClean="0"/>
              <a:t>Bảng</a:t>
            </a:r>
            <a:r>
              <a:rPr lang="en-US" dirty="0" smtClean="0"/>
              <a:t> đ</a:t>
            </a:r>
            <a:r>
              <a:rPr lang="vi-VN" dirty="0" smtClean="0"/>
              <a:t>ư</a:t>
            </a:r>
            <a:r>
              <a:rPr lang="en-US" dirty="0" err="1" smtClean="0"/>
              <a:t>ợc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53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510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535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7716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6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9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3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590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933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724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23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63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173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52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355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5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2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14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407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0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85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0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44EC-0465-417A-B0B2-8DF221CE5C46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1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2A36-28EC-4CF2-925A-C2B518814C71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8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4DEB-2F4B-4816-AA4A-DF3CC9F0BAFB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48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19BB-2A0D-4798-AF81-26DD30A91547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700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694F-97F6-45C6-AD56-838CAB3B0D6D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61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06A06-0955-4EDB-8361-1F19BA433DC8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4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E0AA-072E-4C11-8EA0-A8D37A410FA1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67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1212-DE6A-4B11-9430-EF45CB506D2A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64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F8421-9AD6-43B4-96A8-E832296133FF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55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0355233" y="864967"/>
            <a:ext cx="731600" cy="89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4ABD-3F71-422B-B95C-16F20C7A3A4C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4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38E5-9979-41FC-A5DE-ACC0DD430073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4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A1D6-0416-4FDB-A031-F34765BCCB9C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1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C302-2AF0-44B8-B6A8-95D74465293F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8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2D75-6E78-4223-9779-0B023D0AE052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6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22C0-77DA-4E8D-81B4-67A682727340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4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EC-ED37-428E-8356-E4C97A8F750E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3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DC97-8CDF-4255-8293-F304F4BE9CC1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1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425948-BDE4-414A-8C5A-E0819C57843E}" type="datetime1">
              <a:rPr lang="en-US" smtClean="0"/>
              <a:t>20/12/2017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2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gif"/><Relationship Id="rId4" Type="http://schemas.openxmlformats.org/officeDocument/2006/relationships/image" Target="../media/image11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13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3817" y="642620"/>
            <a:ext cx="8828088" cy="2959100"/>
          </a:xfrm>
        </p:spPr>
        <p:txBody>
          <a:bodyPr>
            <a:noAutofit/>
          </a:bodyPr>
          <a:lstStyle/>
          <a:p>
            <a:r>
              <a:rPr lang="en-US" sz="6000" dirty="0" smtClean="0"/>
              <a:t>                                 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896" y="922265"/>
            <a:ext cx="2433613" cy="86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" y="922264"/>
            <a:ext cx="2356010" cy="8640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sp>
        <p:nvSpPr>
          <p:cNvPr id="10" name="TextBox 9"/>
          <p:cNvSpPr txBox="1"/>
          <p:nvPr/>
        </p:nvSpPr>
        <p:spPr>
          <a:xfrm>
            <a:off x="2157677" y="90845"/>
            <a:ext cx="787664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200" dirty="0" smtClean="0">
                <a:solidFill>
                  <a:schemeClr val="accent6"/>
                </a:solidFill>
              </a:rPr>
              <a:t>NANOSKILLSLEARNING</a:t>
            </a:r>
            <a:br>
              <a:rPr lang="en-US" sz="5200" dirty="0" smtClean="0">
                <a:solidFill>
                  <a:schemeClr val="accent6"/>
                </a:solidFill>
              </a:rPr>
            </a:br>
            <a:r>
              <a:rPr lang="en-US" sz="5200" dirty="0" smtClean="0">
                <a:solidFill>
                  <a:schemeClr val="accent6"/>
                </a:solidFill>
              </a:rPr>
              <a:t>WEBSITE</a:t>
            </a:r>
            <a:endParaRPr lang="en-US" sz="5200" dirty="0">
              <a:solidFill>
                <a:schemeClr val="accent6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8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760" y="6056058"/>
            <a:ext cx="5948500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/>
              <a:t>Iteration 1: </a:t>
            </a:r>
            <a:r>
              <a:rPr lang="en-US" sz="2667" dirty="0" smtClean="0"/>
              <a:t>Sep 05</a:t>
            </a:r>
            <a:r>
              <a:rPr lang="en-US" sz="2667" baseline="30000" dirty="0" smtClean="0"/>
              <a:t>th</a:t>
            </a:r>
            <a:r>
              <a:rPr lang="en-US" sz="2667" dirty="0" smtClean="0"/>
              <a:t> </a:t>
            </a:r>
            <a:r>
              <a:rPr lang="en-US" sz="2667" dirty="0"/>
              <a:t>– </a:t>
            </a:r>
            <a:r>
              <a:rPr lang="en-US" sz="2667" dirty="0" smtClean="0"/>
              <a:t>Dec 14</a:t>
            </a:r>
            <a:r>
              <a:rPr lang="en-US" sz="2667" baseline="30000" dirty="0" smtClean="0"/>
              <a:t>th</a:t>
            </a:r>
            <a:endParaRPr lang="en-US" sz="2667" dirty="0"/>
          </a:p>
        </p:txBody>
      </p:sp>
      <p:sp>
        <p:nvSpPr>
          <p:cNvPr id="8" name="TextBox 7"/>
          <p:cNvSpPr txBox="1"/>
          <p:nvPr/>
        </p:nvSpPr>
        <p:spPr>
          <a:xfrm>
            <a:off x="7678500" y="5935904"/>
            <a:ext cx="226055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/>
              <a:t>Iterative Model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760" y="3020290"/>
            <a:ext cx="52953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small" dirty="0" smtClean="0"/>
              <a:t>Software </a:t>
            </a:r>
            <a:r>
              <a:rPr lang="en-US" sz="2800" cap="small" dirty="0"/>
              <a:t>development </a:t>
            </a:r>
            <a:r>
              <a:rPr lang="en-US" sz="2800" cap="small" dirty="0" smtClean="0"/>
              <a:t>process</a:t>
            </a:r>
          </a:p>
          <a:p>
            <a:pPr algn="ctr"/>
            <a:r>
              <a:rPr lang="ja-JP" altLang="en-US" sz="2400" b="1" cap="small" dirty="0" smtClean="0">
                <a:latin typeface="+mj-ea"/>
              </a:rPr>
              <a:t>フ</a:t>
            </a:r>
            <a:r>
              <a:rPr lang="ja-JP" altLang="en-US" sz="2400" b="1" cap="small" dirty="0">
                <a:latin typeface="+mj-ea"/>
              </a:rPr>
              <a:t>トウェア開発のプロセ</a:t>
            </a:r>
            <a:r>
              <a:rPr lang="ja-JP" altLang="en-US" sz="2400" b="1" cap="small" dirty="0" smtClean="0">
                <a:latin typeface="+mj-ea"/>
              </a:rPr>
              <a:t>ス</a:t>
            </a:r>
            <a:endParaRPr lang="en-US" sz="2400" b="1" cap="small" dirty="0">
              <a:latin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17" y="1799714"/>
            <a:ext cx="6404720" cy="3889885"/>
          </a:xfrm>
          <a:prstGeom prst="rect">
            <a:avLst/>
          </a:prstGeom>
        </p:spPr>
      </p:pic>
      <p:sp>
        <p:nvSpPr>
          <p:cNvPr id="14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79516" y="1270291"/>
            <a:ext cx="7795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3600" dirty="0"/>
              <a:t>Organizational Structure - </a:t>
            </a:r>
            <a:r>
              <a:rPr lang="ja-JP" altLang="en-US" sz="3600" dirty="0"/>
              <a:t>組織構造</a:t>
            </a:r>
            <a:endParaRPr lang="en-US" sz="3600" dirty="0"/>
          </a:p>
        </p:txBody>
      </p:sp>
      <p:sp>
        <p:nvSpPr>
          <p:cNvPr id="8" name="Arc 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3020331"/>
            <a:ext cx="10058400" cy="32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55636" y="1460014"/>
            <a:ext cx="9420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ja-JP" sz="3600" dirty="0"/>
              <a:t>Project </a:t>
            </a:r>
            <a:r>
              <a:rPr lang="en-US" altLang="ja-JP" sz="3600" dirty="0" smtClean="0"/>
              <a:t>Schedule </a:t>
            </a:r>
            <a:r>
              <a:rPr lang="en-US" sz="3600" cap="small" dirty="0" smtClean="0"/>
              <a:t>-</a:t>
            </a:r>
            <a:r>
              <a:rPr lang="vi-VN" sz="3600" cap="small" dirty="0" smtClean="0"/>
              <a:t> </a:t>
            </a:r>
            <a:r>
              <a:rPr lang="ja-JP" altLang="en-US" sz="3600" cap="small" dirty="0">
                <a:latin typeface="+mj-ea"/>
                <a:ea typeface="+mj-ea"/>
              </a:rPr>
              <a:t>プロジェクト</a:t>
            </a:r>
            <a:r>
              <a:rPr lang="ja-JP" altLang="en-US" sz="3600" cap="small" dirty="0" smtClean="0">
                <a:latin typeface="+mj-ea"/>
                <a:ea typeface="+mj-ea"/>
              </a:rPr>
              <a:t>スジ</a:t>
            </a:r>
            <a:r>
              <a:rPr lang="ja-JP" altLang="en-US" sz="3600" cap="small" dirty="0">
                <a:latin typeface="+mj-ea"/>
                <a:ea typeface="+mj-ea"/>
              </a:rPr>
              <a:t>ュール</a:t>
            </a:r>
            <a:endParaRPr lang="en-US" sz="3600" cap="small" dirty="0"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7" y="2106345"/>
            <a:ext cx="10363200" cy="4410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60907" y="1122639"/>
            <a:ext cx="10244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000" dirty="0" smtClean="0"/>
              <a:t>Project Tools – </a:t>
            </a:r>
            <a:r>
              <a:rPr lang="ja-JP" altLang="en-US" sz="3000" dirty="0" smtClean="0"/>
              <a:t>プロジェクトツール</a:t>
            </a:r>
            <a:r>
              <a:rPr lang="ja-JP" altLang="en-US" sz="3200" dirty="0" smtClean="0">
                <a:latin typeface="+mj-ea"/>
                <a:ea typeface="+mj-ea"/>
              </a:rPr>
              <a:t> 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567" y="1547828"/>
            <a:ext cx="574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400" dirty="0"/>
              <a:t>Tools for 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02" y="2883973"/>
            <a:ext cx="2620597" cy="26425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Arc 13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83973"/>
            <a:ext cx="2564393" cy="262654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37" y="2883973"/>
            <a:ext cx="2804305" cy="26265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/>
          <p:cNvSpPr/>
          <p:nvPr/>
        </p:nvSpPr>
        <p:spPr>
          <a:xfrm>
            <a:off x="2152298" y="5764024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38494" y="5715974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Dropbox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3401" y="5697660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Drive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0021" y="1932849"/>
            <a:ext cx="383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400" dirty="0" smtClean="0"/>
              <a:t>Tools </a:t>
            </a:r>
            <a:r>
              <a:rPr lang="en-US" sz="2400" dirty="0"/>
              <a:t>for developing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56" y="2529369"/>
            <a:ext cx="1310700" cy="1328595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0" y="2638004"/>
            <a:ext cx="1224545" cy="12395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3700" y="4400378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MySQL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8275" y="4380784"/>
            <a:ext cx="2017461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342219" y="4370424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Sublime Text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36804" y="4380784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60907" y="1122639"/>
            <a:ext cx="10244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000" dirty="0" smtClean="0"/>
              <a:t>Project Tools – </a:t>
            </a:r>
            <a:r>
              <a:rPr lang="ja-JP" altLang="en-US" sz="3000" dirty="0" smtClean="0"/>
              <a:t>プロジェクトツール</a:t>
            </a:r>
            <a:r>
              <a:rPr lang="ja-JP" altLang="en-US" sz="3200" dirty="0" smtClean="0">
                <a:latin typeface="+mj-ea"/>
                <a:ea typeface="+mj-ea"/>
              </a:rPr>
              <a:t> </a:t>
            </a:r>
            <a:endParaRPr lang="en-US" sz="3200" dirty="0">
              <a:latin typeface="+mj-ea"/>
              <a:ea typeface="+mj-e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60749F1-6726-44AB-A064-A951317FB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44" y="2618411"/>
            <a:ext cx="1111326" cy="11113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804705" y="4380782"/>
            <a:ext cx="1736203" cy="53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83" y="2618411"/>
            <a:ext cx="1421244" cy="1239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254" y="2591261"/>
            <a:ext cx="1256131" cy="12395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82475" y="1172600"/>
            <a:ext cx="56463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Risk Management</a:t>
            </a:r>
            <a:r>
              <a:rPr lang="ja-JP" altLang="en-US" sz="3000" dirty="0"/>
              <a:t> </a:t>
            </a:r>
            <a:r>
              <a:rPr lang="en-US" altLang="ja-JP" sz="2800" cap="small" dirty="0"/>
              <a:t>- </a:t>
            </a:r>
            <a:r>
              <a:rPr lang="ja-JP" altLang="en-US" sz="2800" cap="small" dirty="0">
                <a:latin typeface="+mj-ea"/>
                <a:ea typeface="+mj-ea"/>
              </a:rPr>
              <a:t>リスク管理</a:t>
            </a:r>
            <a:endParaRPr lang="en-US" sz="2800" cap="small" dirty="0"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33" y="1843557"/>
            <a:ext cx="10590569" cy="47242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25654" y="1245428"/>
            <a:ext cx="90505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Communication management - </a:t>
            </a:r>
            <a:r>
              <a:rPr lang="ja-JP" altLang="en-US" sz="2600" dirty="0">
                <a:latin typeface="+mj-ea"/>
                <a:ea typeface="+mj-ea"/>
              </a:rPr>
              <a:t>コミュニケーション管理</a:t>
            </a:r>
            <a:r>
              <a:rPr lang="ja-JP" altLang="en-US" sz="2600" dirty="0"/>
              <a:t> </a:t>
            </a:r>
            <a:br>
              <a:rPr lang="ja-JP" altLang="en-US" sz="2600" dirty="0"/>
            </a:br>
            <a:endParaRPr lang="en-US" sz="2600" cap="small" dirty="0"/>
          </a:p>
        </p:txBody>
      </p:sp>
      <p:sp>
        <p:nvSpPr>
          <p:cNvPr id="5" name="TextBox 4"/>
          <p:cNvSpPr txBox="1"/>
          <p:nvPr/>
        </p:nvSpPr>
        <p:spPr>
          <a:xfrm>
            <a:off x="2993380" y="2333685"/>
            <a:ext cx="60115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b="1" dirty="0"/>
              <a:t>Time:</a:t>
            </a:r>
            <a:r>
              <a:rPr lang="en-US" sz="2400" dirty="0"/>
              <a:t> </a:t>
            </a:r>
            <a:r>
              <a:rPr lang="en-US" sz="2400" dirty="0" smtClean="0"/>
              <a:t>6 </a:t>
            </a:r>
            <a:r>
              <a:rPr lang="en-US" sz="2400" dirty="0"/>
              <a:t>hours/day, 5 days/week.</a:t>
            </a:r>
          </a:p>
          <a:p>
            <a:pPr marL="0" lvl="2"/>
            <a:endParaRPr lang="en-US" sz="2400" dirty="0"/>
          </a:p>
          <a:p>
            <a:pPr marL="0" lvl="2"/>
            <a:endParaRPr lang="en-US" sz="2400" dirty="0"/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b="1" dirty="0"/>
              <a:t>Location:</a:t>
            </a:r>
            <a:r>
              <a:rPr lang="en-US" sz="2400" dirty="0"/>
              <a:t> </a:t>
            </a:r>
            <a:r>
              <a:rPr lang="en-US" sz="2400" dirty="0" smtClean="0"/>
              <a:t>Alpha </a:t>
            </a:r>
            <a:r>
              <a:rPr lang="en-US" sz="2400" dirty="0"/>
              <a:t>building, </a:t>
            </a:r>
            <a:r>
              <a:rPr lang="en-US" sz="2400" dirty="0" smtClean="0"/>
              <a:t>room 313R,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FPT University Hoa Lac</a:t>
            </a:r>
          </a:p>
          <a:p>
            <a:pPr marL="0" lvl="2"/>
            <a:endParaRPr lang="en-US" sz="2400" dirty="0" smtClean="0"/>
          </a:p>
          <a:p>
            <a:pPr marL="0" lvl="2"/>
            <a:endParaRPr lang="en-US" sz="2400" dirty="0"/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b="1" dirty="0"/>
              <a:t>Communication</a:t>
            </a:r>
            <a:r>
              <a:rPr lang="en-US" sz="2400" b="1" dirty="0" smtClean="0"/>
              <a:t>: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80990" lvl="2" indent="-38099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80990" lvl="2" indent="-380990">
              <a:buFont typeface="Arial" panose="020B0604020202020204" pitchFamily="34" charset="0"/>
              <a:buChar char="•"/>
            </a:pPr>
            <a:r>
              <a:rPr lang="en-US" sz="2400" b="1" dirty="0"/>
              <a:t>Supervisor meeting: </a:t>
            </a:r>
            <a:r>
              <a:rPr lang="en-US" sz="2400" dirty="0"/>
              <a:t>Once a week</a:t>
            </a:r>
          </a:p>
          <a:p>
            <a:pPr marL="380990" lvl="2" indent="-38099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17" y="4871814"/>
            <a:ext cx="627900" cy="5589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49" y="4851834"/>
            <a:ext cx="578925" cy="578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60" y="4895773"/>
            <a:ext cx="494857" cy="49485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962" y="4895773"/>
            <a:ext cx="683991" cy="494857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393700" y="417264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98" y="2716817"/>
            <a:ext cx="3962535" cy="3791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807" y="2161489"/>
            <a:ext cx="1068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cs typeface="Times New Roman" panose="02020603050405020304" pitchFamily="18" charset="0"/>
              </a:rPr>
              <a:t>SOFTWARE REQUIREMENT SPECIFICATION</a:t>
            </a:r>
            <a: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ja-JP" altLang="en-US" sz="4000" b="1" dirty="0" smtClean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4000" b="1" dirty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フトウェア要件仕様書</a:t>
            </a:r>
            <a:endParaRPr lang="en" sz="4000" b="1" dirty="0">
              <a:latin typeface="Muli" panose="020B060402020202020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69991" y="1867770"/>
            <a:ext cx="3598345" cy="428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 descr="UseCase Diagram0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38" y="1304874"/>
            <a:ext cx="6413122" cy="536779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3700" y="2208179"/>
            <a:ext cx="3598345" cy="2159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Use-cases overview: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67" dirty="0" smtClean="0">
                <a:solidFill>
                  <a:schemeClr val="tx1"/>
                </a:solidFill>
              </a:rPr>
              <a:t>Guest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67" dirty="0" smtClean="0">
                <a:solidFill>
                  <a:schemeClr val="tx1"/>
                </a:solidFill>
              </a:rPr>
              <a:t>Student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67" dirty="0" smtClean="0">
                <a:solidFill>
                  <a:schemeClr val="tx1"/>
                </a:solidFill>
              </a:rPr>
              <a:t>Teacher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67" dirty="0" smtClean="0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22990" y="5994790"/>
            <a:ext cx="38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Guest use case diagram</a:t>
            </a:r>
          </a:p>
        </p:txBody>
      </p:sp>
      <p:sp>
        <p:nvSpPr>
          <p:cNvPr id="14" name="Arc 13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094" y="1732585"/>
            <a:ext cx="6088955" cy="4235795"/>
          </a:xfrm>
          <a:prstGeom prst="rect">
            <a:avLst/>
          </a:prstGeom>
        </p:spPr>
      </p:pic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21" y="2586189"/>
            <a:ext cx="794320" cy="18628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/>
          <p:cNvSpPr/>
          <p:nvPr/>
        </p:nvSpPr>
        <p:spPr>
          <a:xfrm>
            <a:off x="1823666" y="466429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05" y="0"/>
            <a:ext cx="4684295" cy="11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3"/>
            <a:ext cx="4090737" cy="11040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sp>
        <p:nvSpPr>
          <p:cNvPr id="9" name="TextBox 8"/>
          <p:cNvSpPr txBox="1"/>
          <p:nvPr/>
        </p:nvSpPr>
        <p:spPr>
          <a:xfrm>
            <a:off x="1522174" y="1951031"/>
            <a:ext cx="955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 NANOSKILLSLEARNING </a:t>
            </a:r>
            <a:r>
              <a:rPr lang="en-US" sz="4800" dirty="0" smtClean="0"/>
              <a:t> </a:t>
            </a:r>
            <a:r>
              <a:rPr lang="en-US" sz="4800" dirty="0"/>
              <a:t>WEBSITE</a:t>
            </a:r>
            <a:endParaRPr lang="en-GB" sz="4800" dirty="0"/>
          </a:p>
        </p:txBody>
      </p:sp>
      <p:sp>
        <p:nvSpPr>
          <p:cNvPr id="10" name="Rectangle 9"/>
          <p:cNvSpPr/>
          <p:nvPr/>
        </p:nvSpPr>
        <p:spPr>
          <a:xfrm>
            <a:off x="1055128" y="3516745"/>
            <a:ext cx="104871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ja-JP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8991" y="6034983"/>
            <a:ext cx="601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Hanoi, December 21th, 2017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975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74653" y="6125897"/>
            <a:ext cx="21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Home screen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90" y="1299254"/>
            <a:ext cx="8585879" cy="443019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80570" y="6196057"/>
            <a:ext cx="34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Search by keyword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1" y="1274323"/>
            <a:ext cx="9014897" cy="4742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82519" y="6082050"/>
            <a:ext cx="639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Search by category, level, teacher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21" y="1313235"/>
            <a:ext cx="8690098" cy="4734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584407" y="5916680"/>
            <a:ext cx="639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 in tool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40" y="1377124"/>
            <a:ext cx="7715595" cy="43202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1878" y="5965319"/>
            <a:ext cx="639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Login student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0" name="Picture 9" descr="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5" y="2665780"/>
            <a:ext cx="3584913" cy="19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:\FPT University\do an\report\Useguide\goog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41" y="2108120"/>
            <a:ext cx="2793655" cy="3006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08" y="1896895"/>
            <a:ext cx="3171370" cy="374188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949644" y="3336587"/>
            <a:ext cx="1591241" cy="80739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91605" y="5955591"/>
            <a:ext cx="639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Login or Register teacher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8" name="Picture 7" descr="D:\FPT University\do an\report\Useguide\teacher loginPN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5" y="2257017"/>
            <a:ext cx="291494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:\FPT University\do an\report\Useguide\teacher register infor(227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06" y="1663430"/>
            <a:ext cx="4579597" cy="370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Capture1-teacher_click_dangxuat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15" y="1663430"/>
            <a:ext cx="2704810" cy="35895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7996136" y="3069160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56897" y="5770746"/>
            <a:ext cx="605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Login admin</a:t>
            </a:r>
            <a:br>
              <a:rPr lang="en-US" sz="2400" b="1" dirty="0" smtClean="0"/>
            </a:br>
            <a:r>
              <a:rPr lang="en-US" sz="2400" b="1" dirty="0" smtClean="0"/>
              <a:t> (http://nanoskillslearning.com/admin)</a:t>
            </a:r>
            <a:endParaRPr lang="en-US" sz="2400" b="1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71930" y="459358"/>
            <a:ext cx="1555429" cy="342991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" y="1489886"/>
            <a:ext cx="7079710" cy="41123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397650" y="5975818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Student </a:t>
            </a:r>
            <a:r>
              <a:rPr lang="en-US" sz="2400" b="1" dirty="0"/>
              <a:t>use case diagram</a:t>
            </a:r>
          </a:p>
        </p:txBody>
      </p:sp>
      <p:sp>
        <p:nvSpPr>
          <p:cNvPr id="17" name="Arc 1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83" y="2564040"/>
            <a:ext cx="794320" cy="18628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/>
          <p:cNvSpPr/>
          <p:nvPr/>
        </p:nvSpPr>
        <p:spPr>
          <a:xfrm>
            <a:off x="1920942" y="474183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tud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2" y="1426166"/>
            <a:ext cx="6167437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902214" y="5976808"/>
            <a:ext cx="258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Student’s profile</a:t>
            </a:r>
            <a:endParaRPr lang="en-US" sz="2400" b="1" dirty="0"/>
          </a:p>
        </p:txBody>
      </p:sp>
      <p:sp>
        <p:nvSpPr>
          <p:cNvPr id="17" name="Arc 1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9" name="Picture 8" descr="Screenshot (20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54" y="1887166"/>
            <a:ext cx="6720867" cy="3346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246872" y="49052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887166"/>
            <a:ext cx="2825150" cy="333337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629984" y="3169612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08417" y="6180098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Student order course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6872" y="49052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D:\FPT University\do an\report\Useguide\thanh toá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112346"/>
            <a:ext cx="5937885" cy="172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D:\FPT University\do an\report\Useguide\mua khóa học(209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1" y="4033471"/>
            <a:ext cx="5034449" cy="27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2" y="1215956"/>
            <a:ext cx="4712243" cy="264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07" y="1215956"/>
            <a:ext cx="4474102" cy="262385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90488"/>
            <a:ext cx="4487863" cy="1546225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 dirty="0"/>
              <a:t>ABOUT US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0" y="2212975"/>
            <a:ext cx="6376988" cy="1030288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6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algn="ctr">
              <a:spcBef>
                <a:spcPts val="0"/>
              </a:spcBef>
              <a:buNone/>
            </a:pPr>
            <a:r>
              <a:rPr lang="en" sz="1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14" y="6097688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Dao Anh Tuan</a:t>
            </a:r>
            <a:endParaRPr lang="en-US" sz="1600" b="1" dirty="0"/>
          </a:p>
          <a:p>
            <a:pPr algn="ctr"/>
            <a:r>
              <a:rPr lang="en-US" sz="1600" dirty="0" smtClean="0"/>
              <a:t>Member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430906" y="6109664"/>
            <a:ext cx="202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Nguyen Tuan Tung</a:t>
            </a:r>
            <a:endParaRPr lang="en-US" sz="1600" b="1" dirty="0"/>
          </a:p>
          <a:p>
            <a:pPr algn="ctr"/>
            <a:r>
              <a:rPr lang="en-US" sz="1600" dirty="0" smtClean="0"/>
              <a:t>Member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30561" y="6094899"/>
            <a:ext cx="1718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Do </a:t>
            </a:r>
            <a:r>
              <a:rPr lang="en-US" sz="1600" b="1" dirty="0" err="1" smtClean="0"/>
              <a:t>Thien</a:t>
            </a:r>
            <a:r>
              <a:rPr lang="en-US" sz="1600" b="1" dirty="0" smtClean="0"/>
              <a:t> Huynh</a:t>
            </a:r>
            <a:endParaRPr lang="en-US" sz="1600" b="1" dirty="0"/>
          </a:p>
          <a:p>
            <a:pPr algn="ctr"/>
            <a:r>
              <a:rPr lang="en-US" sz="1600" dirty="0" smtClean="0"/>
              <a:t>Member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725684" y="2782533"/>
            <a:ext cx="188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Phan</a:t>
            </a:r>
            <a:r>
              <a:rPr lang="en-US" sz="1600" b="1" dirty="0" smtClean="0"/>
              <a:t> Truong Lam</a:t>
            </a:r>
            <a:endParaRPr lang="en-US" sz="1600" b="1" dirty="0"/>
          </a:p>
          <a:p>
            <a:pPr algn="ctr"/>
            <a:r>
              <a:rPr lang="en-US" sz="1600" dirty="0" smtClean="0"/>
              <a:t>Supervisor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9836449" y="6093402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Pham Viet </a:t>
            </a:r>
            <a:r>
              <a:rPr lang="en-US" sz="1600" b="1" dirty="0" err="1" smtClean="0"/>
              <a:t>Cuong</a:t>
            </a:r>
            <a:endParaRPr lang="en-US" sz="1600" b="1" dirty="0" smtClean="0"/>
          </a:p>
          <a:p>
            <a:pPr algn="ctr"/>
            <a:r>
              <a:rPr lang="en-US" sz="1600" dirty="0" smtClean="0"/>
              <a:t>Member</a:t>
            </a:r>
            <a:endParaRPr lang="en-US" sz="1600" dirty="0"/>
          </a:p>
        </p:txBody>
      </p:sp>
      <p:sp>
        <p:nvSpPr>
          <p:cNvPr id="21" name="Arc 20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279641" y="1639379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- </a:t>
            </a:r>
            <a:r>
              <a:rPr lang="en-US" sz="2400" b="1" dirty="0" smtClean="0"/>
              <a:t>NSL </a:t>
            </a:r>
            <a:r>
              <a:rPr lang="en-US" sz="2400" b="1" dirty="0"/>
              <a:t>Team -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26" y="3627854"/>
            <a:ext cx="1783777" cy="24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03" y="3674462"/>
            <a:ext cx="1765466" cy="242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4" y="3609506"/>
            <a:ext cx="1722322" cy="24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69" y="3659696"/>
            <a:ext cx="1629042" cy="2449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79" y="93157"/>
            <a:ext cx="3249661" cy="26000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43574" y="6109665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Le Tuan Anh</a:t>
            </a:r>
            <a:endParaRPr lang="en-US" sz="1600" b="1" dirty="0"/>
          </a:p>
          <a:p>
            <a:pPr algn="ctr"/>
            <a:r>
              <a:rPr lang="en-US" sz="1600" dirty="0" smtClean="0"/>
              <a:t>Leader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690724"/>
            <a:ext cx="1618304" cy="24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477153" y="5794399"/>
            <a:ext cx="303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History of payment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6872" y="49052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66" y="1725582"/>
            <a:ext cx="6721897" cy="3781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6" y="1725582"/>
            <a:ext cx="3044119" cy="359173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891624" y="2847630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013" y="6221384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Learn a course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6872" y="49052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:\FPT University\do an\report\Useguide\studying(210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13" y="1319182"/>
            <a:ext cx="5937885" cy="216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6" y="3857914"/>
            <a:ext cx="4434192" cy="23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C:\Users\Vietcuong\Pictures\Screenshots\Screenshot (214)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59" y="3784656"/>
            <a:ext cx="4434192" cy="23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90" y="1253064"/>
            <a:ext cx="1911300" cy="2255132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3873683" y="2033518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15826" y="5990551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Lesson’s Practice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6872" y="490522"/>
            <a:ext cx="1240801" cy="2806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3" y="2453877"/>
            <a:ext cx="4678029" cy="275357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471997" y="3365073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76" y="1282712"/>
            <a:ext cx="4252791" cy="2392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96" y="3830663"/>
            <a:ext cx="4250171" cy="239072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771684" y="5976808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 </a:t>
            </a:r>
            <a:r>
              <a:rPr lang="en-US" sz="2400" b="1" dirty="0"/>
              <a:t>use case diagram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68" y="2729411"/>
            <a:ext cx="794320" cy="18628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1800" y="4792767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5" name="Picture 14" descr="UseCase Diagram0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10" y="1245140"/>
            <a:ext cx="6007222" cy="47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71085" y="6050011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 change password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716599" y="3180820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5" y="1762407"/>
            <a:ext cx="2508960" cy="3605312"/>
          </a:xfrm>
          <a:prstGeom prst="rect">
            <a:avLst/>
          </a:prstGeom>
        </p:spPr>
      </p:pic>
      <p:pic>
        <p:nvPicPr>
          <p:cNvPr id="11" name="Picture 10" descr="changing_passwor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07" y="1902633"/>
            <a:ext cx="4928235" cy="332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1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71085" y="6050011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Teacher’s profile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3" y="1845092"/>
            <a:ext cx="2393878" cy="3439942"/>
          </a:xfrm>
          <a:prstGeom prst="rect">
            <a:avLst/>
          </a:prstGeom>
        </p:spPr>
      </p:pic>
      <p:pic>
        <p:nvPicPr>
          <p:cNvPr id="9" name="Picture 8" descr="Screenshot (199)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0" y="1441394"/>
            <a:ext cx="6713322" cy="4247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3716599" y="3180820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1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59025" y="6054849"/>
            <a:ext cx="274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Teacher’s course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716599" y="3180820"/>
            <a:ext cx="1183436" cy="7684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1" y="1902633"/>
            <a:ext cx="2393878" cy="3439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79" y="1744995"/>
            <a:ext cx="6675941" cy="37552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78917" y="5050723"/>
            <a:ext cx="322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 add course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666229" y="1644409"/>
            <a:ext cx="716724" cy="85900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8" y="1186449"/>
            <a:ext cx="4911965" cy="276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7" y="1021485"/>
            <a:ext cx="3822699" cy="294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20" y="3355933"/>
            <a:ext cx="3548114" cy="338958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78917" y="5050723"/>
            <a:ext cx="322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 edit course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633876" y="2111337"/>
            <a:ext cx="716724" cy="85900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5" y="1391055"/>
            <a:ext cx="5095132" cy="2866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7" y="1093172"/>
            <a:ext cx="3560325" cy="316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47" y="3251842"/>
            <a:ext cx="2893349" cy="342133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1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5323095"/>
            <a:ext cx="354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Teacher delete course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633876" y="2111337"/>
            <a:ext cx="716724" cy="85900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9" y="1313234"/>
            <a:ext cx="5063970" cy="2848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218" y="1229960"/>
            <a:ext cx="3236808" cy="3115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32" y="4396893"/>
            <a:ext cx="4113904" cy="2314071"/>
          </a:xfrm>
          <a:prstGeom prst="rect">
            <a:avLst/>
          </a:prstGeom>
        </p:spPr>
      </p:pic>
      <p:pic>
        <p:nvPicPr>
          <p:cNvPr id="14" name="Picture 13" descr="C:\Users\Vietcuong\Pictures\Screenshots\Screenshot (222)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47" y="4396893"/>
            <a:ext cx="4136929" cy="231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6"/>
          <p:cNvSpPr/>
          <p:nvPr/>
        </p:nvSpPr>
        <p:spPr>
          <a:xfrm rot="21250921" flipH="1">
            <a:off x="2313529" y="5279115"/>
            <a:ext cx="2369767" cy="1592009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sz="2400"/>
          </a:p>
        </p:txBody>
      </p:sp>
      <p:sp>
        <p:nvSpPr>
          <p:cNvPr id="88" name="Freeform 87"/>
          <p:cNvSpPr/>
          <p:nvPr/>
        </p:nvSpPr>
        <p:spPr>
          <a:xfrm>
            <a:off x="205363" y="784707"/>
            <a:ext cx="633495" cy="7132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178483" y="1480174"/>
            <a:ext cx="633495" cy="7132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194832" y="2209388"/>
            <a:ext cx="633495" cy="730019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811978" y="784707"/>
            <a:ext cx="352872" cy="3203980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97781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96" name="Freeform 95"/>
          <p:cNvSpPr/>
          <p:nvPr/>
        </p:nvSpPr>
        <p:spPr>
          <a:xfrm>
            <a:off x="178481" y="2939408"/>
            <a:ext cx="633495" cy="7132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1169373" y="96143"/>
            <a:ext cx="5085402" cy="3841952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240184" y="826695"/>
            <a:ext cx="333113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733" b="1" dirty="0" smtClean="0">
                <a:latin typeface="Verdana" panose="020B0604030504040204" pitchFamily="34" charset="0"/>
              </a:rPr>
              <a:t>1</a:t>
            </a:r>
            <a:endParaRPr lang="en-US" sz="3733" b="1" dirty="0"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331543" y="1493481"/>
            <a:ext cx="3331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smtClean="0">
                <a:latin typeface="Verdana" panose="020B0604030504040204" pitchFamily="34" charset="0"/>
              </a:rPr>
              <a:t>2</a:t>
            </a:r>
            <a:endParaRPr lang="en-US" sz="3200" b="1" dirty="0"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363587" y="2209389"/>
            <a:ext cx="609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>
                <a:latin typeface="Verdana" panose="020B0604030504040204" pitchFamily="34" charset="0"/>
              </a:rPr>
              <a:t>3</a:t>
            </a: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284581" y="2983201"/>
            <a:ext cx="4212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>
                <a:latin typeface="Verdana" panose="020B0604030504040204" pitchFamily="34" charset="0"/>
              </a:rPr>
              <a:t>4</a:t>
            </a: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860854">
            <a:off x="1166187" y="645938"/>
            <a:ext cx="2029156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36576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600" b="1" dirty="0">
                <a:latin typeface="Arial" panose="020B0604020202020204" pitchFamily="34" charset="0"/>
              </a:rPr>
              <a:t>Introduction</a:t>
            </a:r>
            <a:br>
              <a:rPr lang="en-US" sz="1600" b="1" dirty="0">
                <a:latin typeface="Arial" panose="020B0604020202020204" pitchFamily="34" charset="0"/>
              </a:rPr>
            </a:br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イントロダクション</a:t>
            </a:r>
            <a:endParaRPr lang="en-US" sz="1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825799">
            <a:off x="1116470" y="1354749"/>
            <a:ext cx="287659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4384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eaLnBrk="1" hangingPunct="1"/>
            <a:r>
              <a:rPr lang="ja-JP" altLang="en-US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846897">
            <a:off x="1056545" y="2249444"/>
            <a:ext cx="34723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Requirement Specification</a:t>
            </a:r>
          </a:p>
          <a:p>
            <a:pPr eaLnBrk="1" hangingPunct="1"/>
            <a:r>
              <a:rPr lang="ja-JP" altLang="en-US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ソフトウェア要件仕様書</a:t>
            </a: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811806">
            <a:off x="1075445" y="2552317"/>
            <a:ext cx="3860828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3657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eaLnBrk="1" hangingPunct="1"/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ソフトウェア 設計</a:t>
            </a:r>
            <a:r>
              <a:rPr lang="ja-JP" altLang="en-US" sz="16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書</a:t>
            </a: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185880" y="3616281"/>
            <a:ext cx="633495" cy="7132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194832" y="4329482"/>
            <a:ext cx="633495" cy="7132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193523" y="5052344"/>
            <a:ext cx="633495" cy="7132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816501" y="3598949"/>
            <a:ext cx="352872" cy="3207145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53" name="Freeform 152"/>
          <p:cNvSpPr/>
          <p:nvPr/>
        </p:nvSpPr>
        <p:spPr>
          <a:xfrm>
            <a:off x="205363" y="5748221"/>
            <a:ext cx="633495" cy="7132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1164845" y="2889512"/>
            <a:ext cx="5052904" cy="3881511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265408" y="3644584"/>
            <a:ext cx="333113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733" b="1" dirty="0" smtClean="0">
                <a:latin typeface="Verdana" panose="020B0604030504040204" pitchFamily="34" charset="0"/>
              </a:rPr>
              <a:t>5</a:t>
            </a:r>
            <a:endParaRPr lang="en-US" sz="3733" b="1" dirty="0"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311415" y="4359556"/>
            <a:ext cx="3331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smtClean="0">
                <a:latin typeface="Verdana" panose="020B0604030504040204" pitchFamily="34" charset="0"/>
              </a:rPr>
              <a:t>6</a:t>
            </a:r>
            <a:endParaRPr lang="en-US" sz="3200" b="1" dirty="0"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06741" y="5125590"/>
            <a:ext cx="609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smtClean="0">
                <a:latin typeface="Verdana" panose="020B0604030504040204" pitchFamily="34" charset="0"/>
              </a:rPr>
              <a:t>7</a:t>
            </a:r>
            <a:endParaRPr lang="en-US" sz="3200" b="1" dirty="0"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345410" y="5761390"/>
            <a:ext cx="4212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smtClean="0">
                <a:latin typeface="Verdana" panose="020B0604030504040204" pitchFamily="34" charset="0"/>
              </a:rPr>
              <a:t>8</a:t>
            </a:r>
            <a:endParaRPr lang="en-US" sz="3200" b="1" dirty="0"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856960">
            <a:off x="1125249" y="3062462"/>
            <a:ext cx="3152144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6096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</a:t>
            </a:r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6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endParaRPr lang="en-US" sz="1600" b="1" dirty="0"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772449">
            <a:off x="1121760" y="5376347"/>
            <a:ext cx="14455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795145">
            <a:off x="1111780" y="5863680"/>
            <a:ext cx="31521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 - </a:t>
            </a:r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6538262" y="2576725"/>
            <a:ext cx="4433354" cy="1840099"/>
          </a:xfrm>
          <a:prstGeom prst="rect">
            <a:avLst/>
          </a:prstGeom>
          <a:noFill/>
          <a:ln>
            <a:noFill/>
          </a:ln>
        </p:spPr>
        <p:txBody>
          <a:bodyPr lIns="121900" tIns="12192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400" dirty="0" smtClean="0">
                <a:solidFill>
                  <a:schemeClr val="tx1"/>
                </a:solidFill>
              </a:rPr>
              <a:t>Outline</a:t>
            </a:r>
            <a:endParaRPr lang="en" sz="4400" dirty="0">
              <a:solidFill>
                <a:schemeClr val="tx1"/>
              </a:solidFill>
            </a:endParaRPr>
          </a:p>
          <a:p>
            <a:pPr algn="ctr"/>
            <a:r>
              <a:rPr lang="ja-JP" altLang="en-US" sz="4400" dirty="0">
                <a:solidFill>
                  <a:schemeClr val="tx1"/>
                </a:solidFill>
                <a:latin typeface="Sketch Gothic" panose="02000506040000020004" pitchFamily="50" charset="0"/>
              </a:rPr>
              <a:t>アウトライン</a:t>
            </a:r>
            <a:endParaRPr lang="en" sz="4400" dirty="0">
              <a:solidFill>
                <a:schemeClr val="tx1"/>
              </a:solidFill>
            </a:endParaRPr>
          </a:p>
        </p:txBody>
      </p:sp>
      <p:sp>
        <p:nvSpPr>
          <p:cNvPr id="51" name="Rectangle 29"/>
          <p:cNvSpPr>
            <a:spLocks noChangeArrowheads="1"/>
          </p:cNvSpPr>
          <p:nvPr/>
        </p:nvSpPr>
        <p:spPr bwMode="auto">
          <a:xfrm rot="20856960">
            <a:off x="1174592" y="3769128"/>
            <a:ext cx="3152144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6096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 Learn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学んだ教訓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259461" y="5656150"/>
            <a:ext cx="1843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Withdrawal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270107" y="492434"/>
            <a:ext cx="1531256" cy="2768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26089" y="2510171"/>
            <a:ext cx="716724" cy="85900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9" y="1294214"/>
            <a:ext cx="2616970" cy="3760520"/>
          </a:xfrm>
          <a:prstGeom prst="rect">
            <a:avLst/>
          </a:prstGeom>
        </p:spPr>
      </p:pic>
      <p:pic>
        <p:nvPicPr>
          <p:cNvPr id="15" name="Picture 14" descr="C:\Users\Vietcuong\Pictures\Screenshots\Screenshot (225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19" y="1265178"/>
            <a:ext cx="5949315" cy="33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06" y="4805464"/>
            <a:ext cx="5439739" cy="170137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40769" y="6335731"/>
            <a:ext cx="43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Admin </a:t>
            </a:r>
            <a:r>
              <a:rPr lang="en-US" sz="2400" b="1" dirty="0"/>
              <a:t>use case diagram</a:t>
            </a:r>
          </a:p>
        </p:txBody>
      </p:sp>
      <p:sp>
        <p:nvSpPr>
          <p:cNvPr id="17" name="Arc 1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5" y="2505675"/>
            <a:ext cx="794320" cy="18628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/>
          <p:cNvSpPr/>
          <p:nvPr/>
        </p:nvSpPr>
        <p:spPr>
          <a:xfrm>
            <a:off x="2047614" y="4523039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960" y="1028273"/>
            <a:ext cx="4981575" cy="5410200"/>
          </a:xfrm>
          <a:prstGeom prst="rect">
            <a:avLst/>
          </a:prstGeom>
        </p:spPr>
      </p:pic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631305" y="5874065"/>
            <a:ext cx="344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Admin’s home screen</a:t>
            </a:r>
            <a:endParaRPr lang="en-US" sz="2400" b="1" dirty="0"/>
          </a:p>
        </p:txBody>
      </p:sp>
      <p:sp>
        <p:nvSpPr>
          <p:cNvPr id="17" name="Arc 1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1" y="1614791"/>
            <a:ext cx="10389756" cy="38956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31204" y="5256102"/>
            <a:ext cx="277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Approve Course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" y="1210455"/>
            <a:ext cx="6065465" cy="24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39" y="3813243"/>
            <a:ext cx="5965360" cy="28204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52616" y="5729177"/>
            <a:ext cx="277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Approve Teacher</a:t>
            </a:r>
            <a:endParaRPr lang="en-US" sz="2400" b="1" dirty="0"/>
          </a:p>
        </p:txBody>
      </p:sp>
      <p:sp>
        <p:nvSpPr>
          <p:cNvPr id="17" name="Arc 1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815429"/>
            <a:ext cx="6682902" cy="336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89" y="1484688"/>
            <a:ext cx="3676185" cy="42874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36978" y="6312006"/>
            <a:ext cx="367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Subject Management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2" y="1200028"/>
            <a:ext cx="5340484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70" y="1200028"/>
            <a:ext cx="5624842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69" y="3976211"/>
            <a:ext cx="5624842" cy="234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976212"/>
            <a:ext cx="5340485" cy="23455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36978" y="6312006"/>
            <a:ext cx="367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Level Management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2" y="1286938"/>
            <a:ext cx="5379611" cy="255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0" y="1286938"/>
            <a:ext cx="5836595" cy="255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0" y="4034757"/>
            <a:ext cx="5836596" cy="223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2" y="4034757"/>
            <a:ext cx="5379614" cy="22356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53710" y="5767257"/>
            <a:ext cx="367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Course Management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" y="2126500"/>
            <a:ext cx="5544766" cy="302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0" y="2126500"/>
            <a:ext cx="5846324" cy="30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402241" y="5660253"/>
            <a:ext cx="367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Transaction</a:t>
            </a:r>
            <a:endParaRPr lang="en-US" sz="2400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0769" y="419352"/>
            <a:ext cx="1240801" cy="3208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01167"/>
            <a:ext cx="5735955" cy="284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69" y="2101167"/>
            <a:ext cx="5723890" cy="284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120807" y="1689096"/>
            <a:ext cx="5436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7314" y="2567122"/>
            <a:ext cx="2102428" cy="40575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2400" cap="small" dirty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sz="2400" cap="small" dirty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78159" y="3329350"/>
            <a:ext cx="7660091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380990" indent="-38099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training.</a:t>
            </a:r>
            <a:endParaRPr lang="en-US" sz="2400" dirty="0"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10" y="3223408"/>
            <a:ext cx="1944597" cy="1458448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91" y="2951018"/>
            <a:ext cx="2936754" cy="3181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191" y="2838372"/>
            <a:ext cx="4998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 smtClean="0">
                <a:cs typeface="Times New Roman" panose="02020603050405020304" pitchFamily="18" charset="0"/>
              </a:rPr>
              <a:t>INDTRODUCTION</a:t>
            </a:r>
            <a: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ja-JP" altLang="en-US" sz="4000" b="1" dirty="0" smtClean="0">
                <a:latin typeface="SimSun" panose="02010600030101010101" pitchFamily="2" charset="-122"/>
                <a:ea typeface="SimSun" panose="02010600030101010101" pitchFamily="2" charset="-122"/>
                <a:sym typeface="Bebas Neue" charset="0"/>
              </a:rPr>
              <a:t>イントロダクション</a:t>
            </a:r>
            <a:endParaRPr lang="en-US" sz="4000" b="1" dirty="0"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9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1835" y="2035140"/>
            <a:ext cx="5436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7990" y="2825353"/>
            <a:ext cx="2569518" cy="66378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SUPPORTABILITY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797990" y="3523344"/>
            <a:ext cx="812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Easy to maintain.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Calibri" panose="020F0502020204030204" pitchFamily="34" charset="0"/>
              </a:rPr>
              <a:t>The website deployment and upgrade will be specified in the Installation Guide documents.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68" y="4651545"/>
            <a:ext cx="1403360" cy="140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68" y="2458383"/>
            <a:ext cx="1402747" cy="1402747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33" y="1231106"/>
            <a:ext cx="6442366" cy="50018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5937" y="6335731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>
            <a:off x="393700" y="417264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3282950"/>
            <a:ext cx="4386263" cy="92868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008921" y="2175361"/>
            <a:ext cx="2640092" cy="238518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4800" dirty="0"/>
          </a:p>
        </p:txBody>
      </p:sp>
      <p:sp>
        <p:nvSpPr>
          <p:cNvPr id="21" name="Shape 527"/>
          <p:cNvSpPr/>
          <p:nvPr/>
        </p:nvSpPr>
        <p:spPr>
          <a:xfrm rot="16446260">
            <a:off x="10527869" y="3383447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527"/>
          <p:cNvSpPr/>
          <p:nvPr/>
        </p:nvSpPr>
        <p:spPr>
          <a:xfrm>
            <a:off x="9291767" y="4848166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527"/>
          <p:cNvSpPr/>
          <p:nvPr/>
        </p:nvSpPr>
        <p:spPr>
          <a:xfrm>
            <a:off x="9077578" y="444654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6727128" y="3341894"/>
            <a:ext cx="1560387" cy="1186668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" name="Arc 12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442487" y="1251288"/>
            <a:ext cx="82017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4000" dirty="0">
                <a:cs typeface="Times New Roman" panose="02020603050405020304" pitchFamily="18" charset="0"/>
              </a:rPr>
              <a:t>SOFTWARE </a:t>
            </a:r>
            <a:r>
              <a:rPr lang="en-US" sz="4000" dirty="0" smtClean="0">
                <a:cs typeface="Times New Roman" panose="02020603050405020304" pitchFamily="18" charset="0"/>
              </a:rPr>
              <a:t>DESIGN DESCRIPTION</a:t>
            </a:r>
            <a:r>
              <a:rPr lang="en-US" sz="4000" dirty="0">
                <a:latin typeface="+mj-lt"/>
                <a:ea typeface="+mj-ea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ja-JP" altLang="en-US" sz="4600" b="1" dirty="0" smtClean="0"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</a:t>
            </a:r>
            <a:r>
              <a:rPr lang="ja-JP" altLang="en-US" sz="4600" b="1" dirty="0"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フトウェア要件仕様書</a:t>
            </a:r>
            <a:endParaRPr lang="en" sz="4600" b="1" dirty="0"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4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 txBox="1"/>
          <p:nvPr/>
        </p:nvSpPr>
        <p:spPr>
          <a:xfrm>
            <a:off x="3553567" y="1247702"/>
            <a:ext cx="7711999" cy="1101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spcBef>
                <a:spcPts val="800"/>
              </a:spcBef>
            </a:pPr>
            <a:endParaRPr lang="en" sz="16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Shape 119"/>
          <p:cNvSpPr txBox="1">
            <a:spLocks/>
          </p:cNvSpPr>
          <p:nvPr/>
        </p:nvSpPr>
        <p:spPr>
          <a:xfrm>
            <a:off x="0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46" y="5627845"/>
            <a:ext cx="2322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/>
              <a:t>Technology &amp; </a:t>
            </a:r>
            <a:r>
              <a:rPr lang="en-US" altLang="ja-JP" sz="2000" b="1" dirty="0" smtClean="0"/>
              <a:t>Reason</a:t>
            </a:r>
            <a:endParaRPr lang="en-US" sz="2000" dirty="0"/>
          </a:p>
        </p:txBody>
      </p:sp>
      <p:sp>
        <p:nvSpPr>
          <p:cNvPr id="10" name="Arc 9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8782883" y="6284209"/>
            <a:ext cx="197072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 smtClean="0">
                <a:latin typeface="Times New Roman" panose="02020603050405020304" pitchFamily="18" charset="0"/>
                <a:ea typeface="Yu Mincho" panose="02020400000000000000" pitchFamily="18" charset="-128"/>
              </a:rPr>
              <a:t>Angularjs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34" y="1786282"/>
            <a:ext cx="1723104" cy="1723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24" y="1870205"/>
            <a:ext cx="3583858" cy="17231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74250" y="3593309"/>
            <a:ext cx="238367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 smtClean="0">
                <a:latin typeface="Times New Roman" panose="02020603050405020304" pitchFamily="18" charset="0"/>
                <a:ea typeface="Yu Mincho" panose="02020400000000000000" pitchFamily="18" charset="-128"/>
              </a:rPr>
              <a:t>Sailsjs</a:t>
            </a:r>
            <a:r>
              <a:rPr lang="en-US" b="1" dirty="0" smtClean="0">
                <a:latin typeface="Times New Roman" panose="02020603050405020304" pitchFamily="18" charset="0"/>
                <a:ea typeface="Yu Mincho" panose="02020400000000000000" pitchFamily="18" charset="-128"/>
              </a:rPr>
              <a:t> Framework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07158" y="3640393"/>
            <a:ext cx="190378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 smtClean="0">
                <a:latin typeface="Times New Roman" panose="02020603050405020304" pitchFamily="18" charset="0"/>
                <a:ea typeface="Yu Mincho" panose="02020400000000000000" pitchFamily="18" charset="-128"/>
              </a:rPr>
              <a:t>MySql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34" y="4902016"/>
            <a:ext cx="1817987" cy="1113573"/>
          </a:xfrm>
          <a:prstGeom prst="rect">
            <a:avLst/>
          </a:prstGeom>
        </p:spPr>
      </p:pic>
      <p:pic>
        <p:nvPicPr>
          <p:cNvPr id="20" name="Picture 5" descr="C:\Users\Windows 7\Desktop\angularj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58" y="4905012"/>
            <a:ext cx="2522176" cy="11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487986" y="6206876"/>
            <a:ext cx="170694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 smtClean="0">
                <a:latin typeface="Times New Roman" panose="02020603050405020304" pitchFamily="18" charset="0"/>
                <a:ea typeface="Yu Mincho" panose="02020400000000000000" pitchFamily="18" charset="-128"/>
              </a:rPr>
              <a:t>Boostrap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9890" y="4240057"/>
            <a:ext cx="238367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b="1" u="sng" dirty="0" smtClean="0">
                <a:latin typeface="Times New Roman" panose="02020603050405020304" pitchFamily="18" charset="0"/>
                <a:ea typeface="Yu Mincho" panose="02020400000000000000" pitchFamily="18" charset="-128"/>
              </a:rPr>
              <a:t>Frontend</a:t>
            </a:r>
            <a:endParaRPr lang="en-US" sz="2400" b="1" u="sng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19890" y="1257126"/>
            <a:ext cx="238367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b="1" u="sng" dirty="0" smtClean="0">
                <a:latin typeface="Times New Roman" panose="02020603050405020304" pitchFamily="18" charset="0"/>
                <a:ea typeface="Yu Mincho" panose="02020400000000000000" pitchFamily="18" charset="-128"/>
              </a:rPr>
              <a:t>Backend</a:t>
            </a:r>
            <a:endParaRPr lang="en-US" sz="2400" b="1" u="sng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sp>
        <p:nvSpPr>
          <p:cNvPr id="25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26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5</a:t>
            </a:r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3553567" y="1247702"/>
            <a:ext cx="7711999" cy="1101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spcBef>
                <a:spcPts val="800"/>
              </a:spcBef>
            </a:pPr>
            <a:endParaRPr lang="en" sz="16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63981" y="5412401"/>
            <a:ext cx="2692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System Architecture</a:t>
            </a:r>
          </a:p>
        </p:txBody>
      </p:sp>
      <p:sp>
        <p:nvSpPr>
          <p:cNvPr id="14" name="Arc 13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0" y="1370467"/>
            <a:ext cx="8183117" cy="42286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81429" y="5721900"/>
            <a:ext cx="4264936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Yu Mincho" panose="02020400000000000000" pitchFamily="18" charset="-128"/>
              </a:rPr>
              <a:t>System </a:t>
            </a:r>
            <a:r>
              <a:rPr lang="en-GB" b="1" dirty="0" smtClean="0">
                <a:latin typeface="Times New Roman" panose="02020603050405020304" pitchFamily="18" charset="0"/>
                <a:ea typeface="Yu Mincho" panose="02020400000000000000" pitchFamily="18" charset="-128"/>
              </a:rPr>
              <a:t>Overview Diagram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 smtClean="0"/>
              <a:t>シ</a:t>
            </a:r>
            <a:r>
              <a:rPr lang="ja-JP" altLang="en-US" b="1" dirty="0"/>
              <a:t>ステムの概要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9"/>
          <p:cNvSpPr txBox="1"/>
          <p:nvPr/>
        </p:nvSpPr>
        <p:spPr>
          <a:xfrm>
            <a:off x="3553567" y="1247702"/>
            <a:ext cx="7711999" cy="1101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spcBef>
                <a:spcPts val="800"/>
              </a:spcBef>
            </a:pPr>
            <a:endParaRPr lang="en" sz="16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Shape 119"/>
          <p:cNvSpPr txBox="1">
            <a:spLocks/>
          </p:cNvSpPr>
          <p:nvPr/>
        </p:nvSpPr>
        <p:spPr>
          <a:xfrm>
            <a:off x="0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63981" y="5412401"/>
            <a:ext cx="2692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System Architecture</a:t>
            </a:r>
          </a:p>
        </p:txBody>
      </p:sp>
      <p:sp>
        <p:nvSpPr>
          <p:cNvPr id="9" name="Arc 8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856569" y="5302215"/>
            <a:ext cx="2492990" cy="787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b="1" dirty="0" smtClean="0">
                <a:latin typeface="Times New Roman" panose="02020603050405020304" pitchFamily="18" charset="0"/>
                <a:ea typeface="Yu Mincho" panose="02020400000000000000" pitchFamily="18" charset="-128"/>
              </a:rPr>
              <a:t>Component Design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 smtClean="0"/>
              <a:t>コンポーネントの設計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247702"/>
            <a:ext cx="10108657" cy="3854385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48684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4" y="5436297"/>
            <a:ext cx="2452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Database</a:t>
            </a:r>
          </a:p>
          <a:p>
            <a:pPr algn="ctr"/>
            <a:r>
              <a:rPr lang="en-US" sz="2800" dirty="0"/>
              <a:t>Design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545" y="1237762"/>
            <a:ext cx="7271888" cy="543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3927" y="3309002"/>
            <a:ext cx="2573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SQL Database Design</a:t>
            </a:r>
          </a:p>
          <a:p>
            <a:r>
              <a:rPr lang="en-US" altLang="ja-JP" b="1" dirty="0" smtClean="0"/>
              <a:t>SQL</a:t>
            </a:r>
            <a:r>
              <a:rPr lang="ja-JP" altLang="en-US" b="1" dirty="0"/>
              <a:t>データベース設</a:t>
            </a:r>
            <a:r>
              <a:rPr lang="ja-JP" altLang="en-US" b="1" dirty="0" smtClean="0"/>
              <a:t>計</a:t>
            </a:r>
            <a:endParaRPr lang="en-US" altLang="ja-JP" b="1" dirty="0"/>
          </a:p>
        </p:txBody>
      </p:sp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" y="5436297"/>
            <a:ext cx="2452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Class</a:t>
            </a:r>
            <a:endParaRPr lang="en-US" sz="2800" dirty="0"/>
          </a:p>
          <a:p>
            <a:pPr algn="ctr"/>
            <a:r>
              <a:rPr lang="en-US" sz="2800" dirty="0"/>
              <a:t>Diagram</a:t>
            </a:r>
          </a:p>
        </p:txBody>
      </p:sp>
      <p:sp>
        <p:nvSpPr>
          <p:cNvPr id="8" name="Arc 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62657" y="3086489"/>
            <a:ext cx="3229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Add course class </a:t>
            </a:r>
            <a:r>
              <a:rPr lang="en-GB" b="1" dirty="0"/>
              <a:t>d</a:t>
            </a:r>
            <a:r>
              <a:rPr lang="en-GB" b="1" dirty="0" smtClean="0"/>
              <a:t>iagram</a:t>
            </a: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>               </a:t>
            </a:r>
            <a:r>
              <a:rPr lang="ja-JP" altLang="en-US" b="1" dirty="0" smtClean="0"/>
              <a:t>ク</a:t>
            </a:r>
            <a:r>
              <a:rPr lang="ja-JP" altLang="en-US" b="1" dirty="0"/>
              <a:t>ラス図</a:t>
            </a:r>
            <a:endParaRPr lang="en-US" b="1" dirty="0"/>
          </a:p>
          <a:p>
            <a:endParaRPr lang="en-US" b="1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14" y="1292932"/>
            <a:ext cx="5891627" cy="4797287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5249561"/>
            <a:ext cx="2452101" cy="1423344"/>
          </a:xfrm>
          <a:prstGeom prst="snip2DiagRect">
            <a:avLst/>
          </a:prstGeom>
          <a:solidFill>
            <a:schemeClr val="accent4">
              <a:lumMod val="60000"/>
              <a:lumOff val="40000"/>
              <a:alpha val="73330"/>
            </a:schemeClr>
          </a:solidFill>
          <a:ln>
            <a:noFill/>
          </a:ln>
          <a:effectLst>
            <a:softEdge rad="0"/>
          </a:effectLst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733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" y="5436297"/>
            <a:ext cx="2452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Sequence</a:t>
            </a:r>
            <a:endParaRPr lang="en-US" sz="2800" dirty="0"/>
          </a:p>
          <a:p>
            <a:pPr algn="ctr"/>
            <a:r>
              <a:rPr lang="en-US" sz="2800" dirty="0"/>
              <a:t>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231441" y="3005373"/>
            <a:ext cx="36503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+mj-lt"/>
                <a:ea typeface="Times New Roman" panose="02020603050405020304" pitchFamily="18" charset="0"/>
              </a:rPr>
              <a:t>AddCourse</a:t>
            </a:r>
            <a:r>
              <a:rPr lang="en-US" b="1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b="1" dirty="0">
                <a:latin typeface="+mj-lt"/>
                <a:ea typeface="Times New Roman" panose="02020603050405020304" pitchFamily="18" charset="0"/>
              </a:rPr>
              <a:t>s</a:t>
            </a:r>
            <a:r>
              <a:rPr lang="en-US" b="1" dirty="0" smtClean="0">
                <a:latin typeface="+mj-lt"/>
                <a:ea typeface="Times New Roman" panose="02020603050405020304" pitchFamily="18" charset="0"/>
              </a:rPr>
              <a:t>equence diagram</a:t>
            </a:r>
          </a:p>
          <a:p>
            <a:r>
              <a:rPr lang="en-US" b="1" dirty="0" smtClean="0"/>
              <a:t>             ( </a:t>
            </a:r>
            <a:r>
              <a:rPr lang="ja-JP" altLang="en-US" b="1" dirty="0"/>
              <a:t>シーケンス図</a:t>
            </a:r>
            <a:r>
              <a:rPr lang="en-US" altLang="ja-JP" b="1" dirty="0"/>
              <a:t>)</a:t>
            </a:r>
            <a:endParaRPr lang="en-US" b="1" dirty="0"/>
          </a:p>
          <a:p>
            <a:endParaRPr lang="en-US" b="1" dirty="0">
              <a:latin typeface="+mj-lt"/>
            </a:endParaRPr>
          </a:p>
        </p:txBody>
      </p:sp>
      <p:pic>
        <p:nvPicPr>
          <p:cNvPr id="1027" name="Picture 1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1" y="1684516"/>
            <a:ext cx="7680930" cy="498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119"/>
          <p:cNvSpPr txBox="1">
            <a:spLocks/>
          </p:cNvSpPr>
          <p:nvPr/>
        </p:nvSpPr>
        <p:spPr>
          <a:xfrm>
            <a:off x="393700" y="417264"/>
            <a:ext cx="4567406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0423011" y="110966"/>
            <a:ext cx="731600" cy="895199"/>
          </a:xfrm>
        </p:spPr>
        <p:txBody>
          <a:bodyPr vert="horz" lIns="91440" tIns="45720" rIns="91440" bIns="45720" rtlCol="0" anchor="b"/>
          <a:lstStyle/>
          <a:p>
            <a:fld id="{00000000-1234-1234-1234-123412341234}" type="slidenum">
              <a:rPr lang="en"/>
              <a:pPr/>
              <a:t>59</a:t>
            </a:fld>
            <a:endParaRPr lang="e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7792591" y="3816668"/>
            <a:ext cx="709273" cy="709273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9419637" y="2942183"/>
            <a:ext cx="2006748" cy="1544101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4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24" y="4735289"/>
            <a:ext cx="713980" cy="713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12" y="5092279"/>
            <a:ext cx="627653" cy="627653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7847326" y="2808071"/>
            <a:ext cx="1272411" cy="1086791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867"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7501176" y="2524166"/>
            <a:ext cx="2402317" cy="5016436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512764" y="1542046"/>
            <a:ext cx="10224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cs typeface="Times New Roman" panose="02020603050405020304" pitchFamily="18" charset="0"/>
              </a:rPr>
              <a:t>SOFTWARE TESTING </a:t>
            </a:r>
            <a:r>
              <a:rPr lang="en-US" sz="4000" dirty="0">
                <a:cs typeface="Times New Roman" panose="02020603050405020304" pitchFamily="18" charset="0"/>
              </a:rPr>
              <a:t>- </a:t>
            </a:r>
            <a:r>
              <a:rPr lang="ja-JP" altLang="en-US" sz="4000" dirty="0">
                <a:cs typeface="Times New Roman" panose="02020603050405020304" pitchFamily="18" charset="0"/>
              </a:rPr>
              <a:t>ソフトウェアテス</a:t>
            </a:r>
            <a:r>
              <a:rPr lang="ja-JP" altLang="en-US" sz="4000" dirty="0" smtClean="0">
                <a:cs typeface="Times New Roman" panose="02020603050405020304" pitchFamily="18" charset="0"/>
              </a:rPr>
              <a:t>ト</a:t>
            </a:r>
            <a:endParaRPr lang="en-US" sz="4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6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298450" y="203674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00858" y="76758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C:\Users\123\Desktop\img201604260724363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5" y="844445"/>
            <a:ext cx="10654144" cy="54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7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21250921" flipH="1">
            <a:off x="4517190" y="3327701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400"/>
          </a:p>
        </p:txBody>
      </p:sp>
      <p:sp>
        <p:nvSpPr>
          <p:cNvPr id="6" name="Freeform 5"/>
          <p:cNvSpPr/>
          <p:nvPr/>
        </p:nvSpPr>
        <p:spPr>
          <a:xfrm rot="349079">
            <a:off x="3319807" y="4340070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400"/>
          </a:p>
        </p:txBody>
      </p:sp>
      <p:sp>
        <p:nvSpPr>
          <p:cNvPr id="7" name="Freeform 6"/>
          <p:cNvSpPr/>
          <p:nvPr/>
        </p:nvSpPr>
        <p:spPr>
          <a:xfrm rot="349079">
            <a:off x="3319806" y="2205770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400"/>
          </a:p>
        </p:txBody>
      </p:sp>
      <p:sp>
        <p:nvSpPr>
          <p:cNvPr id="8" name="Freeform 7"/>
          <p:cNvSpPr/>
          <p:nvPr/>
        </p:nvSpPr>
        <p:spPr>
          <a:xfrm>
            <a:off x="5094631" y="1959426"/>
            <a:ext cx="517525" cy="1492757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13453" y="1569419"/>
            <a:ext cx="1000105" cy="276225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6658319" y="2920371"/>
            <a:ext cx="3279775" cy="1604963"/>
            <a:chOff x="5187951" y="1304132"/>
            <a:chExt cx="3278980" cy="1604168"/>
          </a:xfrm>
          <a:solidFill>
            <a:schemeClr val="accent6">
              <a:lumMod val="50000"/>
            </a:schemeClr>
          </a:solidFill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5094630" y="3990347"/>
            <a:ext cx="542657" cy="1603375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1693" y="3680784"/>
            <a:ext cx="1063625" cy="276225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ound Single Corner Rectangle 14"/>
          <p:cNvSpPr/>
          <p:nvPr/>
        </p:nvSpPr>
        <p:spPr>
          <a:xfrm>
            <a:off x="5605806" y="1959426"/>
            <a:ext cx="1073151" cy="982133"/>
          </a:xfrm>
          <a:prstGeom prst="round1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5806" y="2943207"/>
            <a:ext cx="1073151" cy="105507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05806" y="3993522"/>
            <a:ext cx="1073151" cy="10763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0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710582" y="2059947"/>
            <a:ext cx="8418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3600" b="1"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710582" y="3121985"/>
            <a:ext cx="8418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3600" b="1" dirty="0"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710582" y="4209422"/>
            <a:ext cx="8418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3600" b="1" dirty="0">
                <a:latin typeface="Verdana" pitchFamily="34" charset="0"/>
              </a:rPr>
              <a:t>03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870363" y="2663861"/>
            <a:ext cx="1947020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667" b="1" dirty="0"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sz="2400" b="1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7291612" y="3716976"/>
            <a:ext cx="252345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fontAlgn="base">
              <a:spcBef>
                <a:spcPct val="0"/>
              </a:spcBef>
              <a:spcAft>
                <a:spcPct val="0"/>
              </a:spcAft>
              <a:defRPr sz="2667" b="1">
                <a:latin typeface="+mj-lt"/>
                <a:cs typeface="Arial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5pPr>
            <a:lvl6pPr defTabSz="914400">
              <a:defRPr>
                <a:latin typeface="Palatino Linotype" pitchFamily="18" charset="0"/>
                <a:cs typeface="Arial" charset="0"/>
              </a:defRPr>
            </a:lvl6pPr>
            <a:lvl7pPr defTabSz="914400">
              <a:defRPr>
                <a:latin typeface="Palatino Linotype" pitchFamily="18" charset="0"/>
                <a:cs typeface="Arial" charset="0"/>
              </a:defRPr>
            </a:lvl7pPr>
            <a:lvl8pPr defTabSz="914400">
              <a:defRPr>
                <a:latin typeface="Palatino Linotype" pitchFamily="18" charset="0"/>
                <a:cs typeface="Arial" charset="0"/>
              </a:defRPr>
            </a:lvl8pPr>
            <a:lvl9pPr defTabSz="914400">
              <a:defRPr>
                <a:latin typeface="Palatino Linotype" pitchFamily="18" charset="0"/>
                <a:cs typeface="Arial" charset="0"/>
              </a:defRPr>
            </a:lvl9pPr>
          </a:lstStyle>
          <a:p>
            <a:r>
              <a:rPr lang="en-US" dirty="0"/>
              <a:t>Test Cases</a:t>
            </a:r>
          </a:p>
          <a:p>
            <a:endParaRPr lang="en-US" dirty="0" err="1"/>
          </a:p>
        </p:txBody>
      </p:sp>
      <p:sp>
        <p:nvSpPr>
          <p:cNvPr id="40" name="TextBox 1"/>
          <p:cNvSpPr txBox="1"/>
          <p:nvPr/>
        </p:nvSpPr>
        <p:spPr>
          <a:xfrm>
            <a:off x="2695328" y="4756092"/>
            <a:ext cx="3048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fontAlgn="base">
              <a:spcBef>
                <a:spcPct val="0"/>
              </a:spcBef>
              <a:spcAft>
                <a:spcPct val="0"/>
              </a:spcAft>
              <a:defRPr sz="2667" b="1">
                <a:latin typeface="+mj-lt"/>
                <a:cs typeface="Arial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Palatino Linotype" pitchFamily="18" charset="0"/>
                <a:cs typeface="Arial" charset="0"/>
              </a:defRPr>
            </a:lvl5pPr>
            <a:lvl6pPr defTabSz="914400">
              <a:defRPr>
                <a:latin typeface="Palatino Linotype" pitchFamily="18" charset="0"/>
                <a:cs typeface="Arial" charset="0"/>
              </a:defRPr>
            </a:lvl6pPr>
            <a:lvl7pPr defTabSz="914400">
              <a:defRPr>
                <a:latin typeface="Palatino Linotype" pitchFamily="18" charset="0"/>
                <a:cs typeface="Arial" charset="0"/>
              </a:defRPr>
            </a:lvl7pPr>
            <a:lvl8pPr defTabSz="914400">
              <a:defRPr>
                <a:latin typeface="Palatino Linotype" pitchFamily="18" charset="0"/>
                <a:cs typeface="Arial" charset="0"/>
              </a:defRPr>
            </a:lvl8pPr>
            <a:lvl9pPr defTabSz="914400">
              <a:defRPr>
                <a:latin typeface="Palatino Linotype" pitchFamily="18" charset="0"/>
                <a:cs typeface="Arial" charset="0"/>
              </a:defRPr>
            </a:lvl9pPr>
          </a:lstStyle>
          <a:p>
            <a:r>
              <a:rPr lang="en-US" dirty="0"/>
              <a:t>Test Report</a:t>
            </a:r>
          </a:p>
          <a:p>
            <a:endParaRPr lang="en-US" dirty="0" err="1"/>
          </a:p>
        </p:txBody>
      </p:sp>
      <p:sp>
        <p:nvSpPr>
          <p:cNvPr id="53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709053" y="5856313"/>
            <a:ext cx="13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ea typeface="Arial"/>
                <a:cs typeface="Arial"/>
              </a:rPr>
              <a:t>V-Model</a:t>
            </a:r>
            <a:endParaRPr lang="en-US" b="1" dirty="0">
              <a:latin typeface="Arial"/>
              <a:ea typeface="Arial"/>
              <a:cs typeface="Arial"/>
            </a:endParaRPr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30" y="1955260"/>
            <a:ext cx="5500686" cy="345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581" y="1535945"/>
            <a:ext cx="499826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>
              <a:spcBef>
                <a:spcPct val="0"/>
              </a:spcBef>
              <a:buNone/>
              <a:defRPr sz="2800" b="1" i="0">
                <a:latin typeface="Arial"/>
                <a:ea typeface="Arial"/>
                <a:cs typeface="Arial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ym typeface="Arial"/>
              </a:rPr>
              <a:t>Testing </a:t>
            </a:r>
            <a:r>
              <a:rPr lang="en-US" dirty="0" smtClean="0">
                <a:sym typeface="Arial"/>
              </a:rPr>
              <a:t>Strategy</a:t>
            </a:r>
            <a:endParaRPr lang="en-US" dirty="0"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5950" y="443661"/>
            <a:ext cx="119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Plan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144"/>
          <p:cNvGrpSpPr/>
          <p:nvPr/>
        </p:nvGrpSpPr>
        <p:grpSpPr>
          <a:xfrm>
            <a:off x="496228" y="4747592"/>
            <a:ext cx="936908" cy="1485397"/>
            <a:chOff x="6718575" y="2318625"/>
            <a:chExt cx="256950" cy="407375"/>
          </a:xfrm>
        </p:grpSpPr>
        <p:sp>
          <p:nvSpPr>
            <p:cNvPr id="9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69057" y="4148153"/>
            <a:ext cx="2334638" cy="1708160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457189" indent="-457189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Ø"/>
              <a:defRPr sz="2000" b="1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Test type: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test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269057" y="2182276"/>
            <a:ext cx="2607013" cy="1708160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None/>
              <a:defRPr sz="2000" b="1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Test stage: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Integration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System test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2386013"/>
            <a:ext cx="7186613" cy="5238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" sz="2800" b="1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Testing </a:t>
            </a:r>
            <a:r>
              <a:rPr lang="en-US" sz="28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Bebas Neue" charset="0"/>
              </a:rPr>
              <a:t>Environment and Tools</a:t>
            </a:r>
            <a:endParaRPr lang="en" sz="2800" b="1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0" y="2932113"/>
            <a:ext cx="9464675" cy="1920875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457189" indent="-457189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457189" indent="-457189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</a:t>
            </a:r>
            <a:r>
              <a:rPr lang="en-US" b="1" dirty="0" smtClean="0">
                <a:solidFill>
                  <a:schemeClr val="tx1"/>
                </a:solidFill>
              </a:rPr>
              <a:t>Chrome</a:t>
            </a:r>
          </a:p>
          <a:p>
            <a:pPr marL="457189" indent="-457189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Mozilla Firefox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189" indent="-457189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228594" indent="-228594" algn="ctr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6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92" y="1408422"/>
            <a:ext cx="1061831" cy="1065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2748617"/>
            <a:ext cx="1018143" cy="1018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48" y="4029600"/>
            <a:ext cx="1061831" cy="1061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87" y="5366079"/>
            <a:ext cx="1302443" cy="1302443"/>
          </a:xfrm>
          <a:prstGeom prst="rect">
            <a:avLst/>
          </a:prstGeom>
        </p:spPr>
      </p:pic>
      <p:sp>
        <p:nvSpPr>
          <p:cNvPr id="17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5950" y="443661"/>
            <a:ext cx="119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Plan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7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96228" y="4747592"/>
            <a:ext cx="936908" cy="1485397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19" y="2167585"/>
            <a:ext cx="9105455" cy="40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1958" y="6313316"/>
            <a:ext cx="4325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FPT Software Testing Process</a:t>
            </a:r>
          </a:p>
        </p:txBody>
      </p:sp>
      <p:sp>
        <p:nvSpPr>
          <p:cNvPr id="25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832" y="1423400"/>
            <a:ext cx="3178499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>
              <a:spcBef>
                <a:spcPct val="0"/>
              </a:spcBef>
              <a:buNone/>
              <a:defRPr b="1" i="0">
                <a:latin typeface="Arial"/>
                <a:ea typeface="Arial"/>
                <a:cs typeface="Arial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 </a:t>
            </a:r>
            <a:r>
              <a:rPr lang="en-US" sz="2800" dirty="0">
                <a:sym typeface="Arial"/>
              </a:rPr>
              <a:t>Testing Process</a:t>
            </a:r>
            <a:endParaRPr lang="en-US" sz="2800" dirty="0">
              <a:sym typeface="Mul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85950" y="443661"/>
            <a:ext cx="119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Plan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4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15631" y="443661"/>
            <a:ext cx="13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sym typeface="Arial"/>
              </a:rPr>
              <a:t>Test </a:t>
            </a:r>
            <a:r>
              <a:rPr lang="en-US" dirty="0"/>
              <a:t>Case</a:t>
            </a:r>
            <a:endParaRPr lang="en-US" dirty="0">
              <a:sym typeface="Muli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92505" y="3671852"/>
            <a:ext cx="2567654" cy="4714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"/>
              </a:rPr>
              <a:t>Unit Test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71" y="1185306"/>
            <a:ext cx="9015040" cy="54445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50" y="1710825"/>
            <a:ext cx="8617371" cy="4865032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0" y="3671853"/>
            <a:ext cx="3466012" cy="4714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"/>
              </a:rPr>
              <a:t>Integration Test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15631" y="443661"/>
            <a:ext cx="13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sym typeface="Arial"/>
              </a:rPr>
              <a:t>Test </a:t>
            </a:r>
            <a:r>
              <a:rPr lang="en-US" dirty="0"/>
              <a:t>Case</a:t>
            </a:r>
            <a:endParaRPr lang="en-US" dirty="0"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920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c 2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52944" y="3719978"/>
            <a:ext cx="3466012" cy="4714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"/>
              </a:rPr>
              <a:t>System Test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39" y="1465185"/>
            <a:ext cx="8341894" cy="49810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2578" y="324433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学んだ教訓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15631" y="443661"/>
            <a:ext cx="13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sym typeface="Arial"/>
              </a:rPr>
              <a:t>Test </a:t>
            </a:r>
            <a:r>
              <a:rPr lang="en-US" dirty="0"/>
              <a:t>Case</a:t>
            </a:r>
            <a:endParaRPr lang="en-US" dirty="0"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422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654350"/>
            <a:ext cx="9799121" cy="4886150"/>
          </a:xfrm>
          <a:prstGeom prst="rect">
            <a:avLst/>
          </a:prstGeom>
        </p:spPr>
      </p:pic>
      <p:sp>
        <p:nvSpPr>
          <p:cNvPr id="15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46300" y="443661"/>
            <a:ext cx="14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sym typeface="Arial"/>
              </a:rPr>
              <a:t>Defect bug</a:t>
            </a:r>
            <a:endParaRPr lang="en-US" dirty="0">
              <a:sym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4533428" y="6176863"/>
            <a:ext cx="2797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a typeface="Times New Roman" panose="02020603050405020304" pitchFamily="18" charset="0"/>
              </a:rPr>
              <a:t>Unit </a:t>
            </a:r>
            <a:r>
              <a:rPr lang="en-US" sz="2800" b="1" dirty="0">
                <a:ea typeface="Times New Roman" panose="02020603050405020304" pitchFamily="18" charset="0"/>
              </a:rPr>
              <a:t>Test Report</a:t>
            </a:r>
            <a:endParaRPr lang="en-US" sz="2800" b="1" dirty="0"/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3411" y="443661"/>
            <a:ext cx="14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Test Report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63" y="1235242"/>
            <a:ext cx="5168890" cy="49416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33428" y="6176863"/>
            <a:ext cx="403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a typeface="Times New Roman" panose="02020603050405020304" pitchFamily="18" charset="0"/>
              </a:rPr>
              <a:t>Integration Test Report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42" y="1790844"/>
            <a:ext cx="9244558" cy="4386019"/>
          </a:xfrm>
          <a:prstGeom prst="rect">
            <a:avLst/>
          </a:prstGeom>
        </p:spPr>
      </p:pic>
      <p:sp>
        <p:nvSpPr>
          <p:cNvPr id="19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3411" y="443661"/>
            <a:ext cx="14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Test Report</a:t>
            </a:r>
          </a:p>
        </p:txBody>
      </p:sp>
    </p:spTree>
    <p:extLst>
      <p:ext uri="{BB962C8B-B14F-4D97-AF65-F5344CB8AC3E}">
        <p14:creationId xmlns:p14="http://schemas.microsoft.com/office/powerpoint/2010/main" val="41377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688235" y="1346033"/>
            <a:ext cx="2579232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/>
            <a:r>
              <a:rPr lang="en-US" sz="2800" b="1" dirty="0"/>
              <a:t>Existing system</a:t>
            </a:r>
          </a:p>
          <a:p>
            <a:endParaRPr lang="en-US" sz="4000" dirty="0"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7" name="Picture 6" descr="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5" y="2130358"/>
            <a:ext cx="5268461" cy="29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15" y="2130358"/>
            <a:ext cx="5277281" cy="29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04700" y="5309294"/>
            <a:ext cx="423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EDX </a:t>
            </a:r>
            <a:r>
              <a:rPr lang="en-GB" dirty="0" smtClean="0"/>
              <a:t>Website (https</a:t>
            </a:r>
            <a:r>
              <a:rPr lang="en-GB" dirty="0"/>
              <a:t>://www.edx.org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6596" y="5315162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EDUMALL </a:t>
            </a:r>
            <a:r>
              <a:rPr lang="en-GB" dirty="0"/>
              <a:t>Website (https://edumall.vn)</a:t>
            </a:r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>
            <a:off x="298450" y="417264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33428" y="6176863"/>
            <a:ext cx="3387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a typeface="Times New Roman" panose="02020603050405020304" pitchFamily="18" charset="0"/>
              </a:rPr>
              <a:t>System </a:t>
            </a:r>
            <a:r>
              <a:rPr lang="en-US" sz="2800" b="1" dirty="0">
                <a:ea typeface="Times New Roman" panose="02020603050405020304" pitchFamily="18" charset="0"/>
              </a:rPr>
              <a:t>Test Report</a:t>
            </a:r>
            <a:endParaRPr lang="en-US" sz="2800" b="1" dirty="0"/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>
            <a:off x="393700" y="417264"/>
            <a:ext cx="1492250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83" y="2294021"/>
            <a:ext cx="9837854" cy="34770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3411" y="443661"/>
            <a:ext cx="14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Test Report</a:t>
            </a:r>
          </a:p>
        </p:txBody>
      </p:sp>
    </p:spTree>
    <p:extLst>
      <p:ext uri="{BB962C8B-B14F-4D97-AF65-F5344CB8AC3E}">
        <p14:creationId xmlns:p14="http://schemas.microsoft.com/office/powerpoint/2010/main" val="7070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71</a:t>
            </a:r>
            <a:endParaRPr lang="en-US" dirty="0"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489096" y="284558"/>
            <a:ext cx="7006857" cy="77885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Lesson Learn - </a:t>
            </a:r>
            <a:r>
              <a:rPr lang="ja-JP" altLang="en-US" sz="4400" dirty="0">
                <a:latin typeface="Arial" panose="020B0604020202020204" pitchFamily="34" charset="0"/>
                <a:cs typeface="Arial" panose="020B0604020202020204" pitchFamily="34" charset="0"/>
              </a:rPr>
              <a:t>学んだ教訓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c 15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xmlns="" id="{F1C0D1D7-713A-4BC3-89E1-3A33A4C2EBC7}"/>
              </a:ext>
            </a:extLst>
          </p:cNvPr>
          <p:cNvSpPr/>
          <p:nvPr/>
        </p:nvSpPr>
        <p:spPr>
          <a:xfrm>
            <a:off x="1451963" y="3072493"/>
            <a:ext cx="2270872" cy="573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Technology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xmlns="" id="{4693BB7E-2CB5-4301-B5E3-0771089021BE}"/>
              </a:ext>
            </a:extLst>
          </p:cNvPr>
          <p:cNvSpPr/>
          <p:nvPr/>
        </p:nvSpPr>
        <p:spPr>
          <a:xfrm>
            <a:off x="5386451" y="3004759"/>
            <a:ext cx="2281445" cy="641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Skill</a:t>
            </a:r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xmlns="" id="{649E8047-36C3-47C2-A158-549AAB578509}"/>
              </a:ext>
            </a:extLst>
          </p:cNvPr>
          <p:cNvSpPr/>
          <p:nvPr/>
        </p:nvSpPr>
        <p:spPr>
          <a:xfrm>
            <a:off x="3597779" y="5811363"/>
            <a:ext cx="1743163" cy="627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Teamwork</a:t>
            </a:r>
          </a:p>
        </p:txBody>
      </p:sp>
      <p:sp>
        <p:nvSpPr>
          <p:cNvPr id="23" name="Rounded Rectangle 11">
            <a:extLst>
              <a:ext uri="{FF2B5EF4-FFF2-40B4-BE49-F238E27FC236}">
                <a16:creationId xmlns:a16="http://schemas.microsoft.com/office/drawing/2014/main" xmlns="" id="{0488BDEF-904E-4432-897A-7C5D8701BCA1}"/>
              </a:ext>
            </a:extLst>
          </p:cNvPr>
          <p:cNvSpPr/>
          <p:nvPr/>
        </p:nvSpPr>
        <p:spPr>
          <a:xfrm>
            <a:off x="9206050" y="3039071"/>
            <a:ext cx="1930083" cy="572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analysis</a:t>
            </a:r>
          </a:p>
        </p:txBody>
      </p:sp>
      <p:pic>
        <p:nvPicPr>
          <p:cNvPr id="24" name="Picture 5" descr="C:\Users\nam\Desktop\16413643-Abstract-word-cloud-for-Requirements-analysis-with-related-tags-and-terms-Stock-Photo.jpg">
            <a:extLst>
              <a:ext uri="{FF2B5EF4-FFF2-40B4-BE49-F238E27FC236}">
                <a16:creationId xmlns:a16="http://schemas.microsoft.com/office/drawing/2014/main" xmlns="" id="{CECEC999-7677-4DBB-B4A3-D6811420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31" y="1459236"/>
            <a:ext cx="2570922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7" y="1459236"/>
            <a:ext cx="3514725" cy="130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79" y="1459236"/>
            <a:ext cx="2388497" cy="1304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99" y="3823769"/>
            <a:ext cx="2524125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36" y="3886524"/>
            <a:ext cx="3581400" cy="1276350"/>
          </a:xfrm>
          <a:prstGeom prst="rect">
            <a:avLst/>
          </a:prstGeom>
        </p:spPr>
      </p:pic>
      <p:sp>
        <p:nvSpPr>
          <p:cNvPr id="28" name="Rounded Rectangle 9">
            <a:extLst>
              <a:ext uri="{FF2B5EF4-FFF2-40B4-BE49-F238E27FC236}">
                <a16:creationId xmlns:a16="http://schemas.microsoft.com/office/drawing/2014/main" xmlns="" id="{4693BB7E-2CB5-4301-B5E3-0771089021BE}"/>
              </a:ext>
            </a:extLst>
          </p:cNvPr>
          <p:cNvSpPr/>
          <p:nvPr/>
        </p:nvSpPr>
        <p:spPr>
          <a:xfrm>
            <a:off x="7019459" y="5811363"/>
            <a:ext cx="2779354" cy="641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Writing Document </a:t>
            </a:r>
            <a:r>
              <a:rPr lang="en-US" dirty="0"/>
              <a:t>Skill</a:t>
            </a:r>
          </a:p>
        </p:txBody>
      </p:sp>
    </p:spTree>
    <p:extLst>
      <p:ext uri="{BB962C8B-B14F-4D97-AF65-F5344CB8AC3E}">
        <p14:creationId xmlns:p14="http://schemas.microsoft.com/office/powerpoint/2010/main" val="38357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935665" y="540335"/>
            <a:ext cx="4483100" cy="104616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sz="5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ja-JP" altLang="en-US" sz="5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5400" dirty="0"/>
          </a:p>
        </p:txBody>
      </p:sp>
      <p:sp>
        <p:nvSpPr>
          <p:cNvPr id="16" name="Arc 15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2" y="1344260"/>
            <a:ext cx="2050018" cy="1803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18" y="2805681"/>
            <a:ext cx="1781175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22" y="3500857"/>
            <a:ext cx="1906018" cy="1769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2" y="4913881"/>
            <a:ext cx="1821536" cy="1628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91000" y="2805681"/>
            <a:ext cx="1353312" cy="928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5544312" y="2805681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91000" y="5054600"/>
            <a:ext cx="1399031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04509" y="4521201"/>
            <a:ext cx="1545713" cy="89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7594330" y="2628901"/>
            <a:ext cx="1727470" cy="51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/>
          <p:cNvSpPr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dirty="0" smtClean="0"/>
              <a:t>73</a:t>
            </a:r>
            <a:endParaRPr lang="en-US" dirty="0"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11301" y="679572"/>
            <a:ext cx="5295900" cy="104457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ja-JP" altLang="en-US" sz="4267" b="1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Q&amp;A - </a:t>
            </a:r>
            <a:r>
              <a:rPr lang="ja-JP" altLang="en-US" sz="48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質</a:t>
            </a:r>
            <a:r>
              <a:rPr lang="ja-JP" altLang="en-US" sz="4800" b="1" dirty="0">
                <a:latin typeface="SimSun" panose="02010600030101010101" pitchFamily="2" charset="-122"/>
                <a:ea typeface="SimSun" panose="02010600030101010101" pitchFamily="2" charset="-122"/>
              </a:rPr>
              <a:t>問と回</a:t>
            </a:r>
            <a:r>
              <a:rPr lang="ja-JP" altLang="en-US" sz="48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答</a:t>
            </a:r>
            <a:endParaRPr lang="en-US" sz="4800" b="1" dirty="0"/>
          </a:p>
        </p:txBody>
      </p:sp>
      <p:sp>
        <p:nvSpPr>
          <p:cNvPr id="8" name="Arc 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0" y="1601283"/>
            <a:ext cx="27051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01" y="3700422"/>
            <a:ext cx="2298599" cy="2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10536519" y="359779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43</a:t>
            </a:r>
          </a:p>
          <a:p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5544312" y="2805681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17500" y="351258"/>
            <a:ext cx="9597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Thanks for watching!</a:t>
            </a:r>
            <a:endParaRPr lang="vi-VN" sz="4400" b="1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ja-JP" altLang="en-US" sz="4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ご清聴でありがとうございま</a:t>
            </a:r>
            <a:r>
              <a:rPr lang="ja-JP" altLang="en-US" sz="4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す</a:t>
            </a:r>
            <a:r>
              <a:rPr lang="ja-JP" altLang="en-US" sz="4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。</a:t>
            </a:r>
            <a:endParaRPr lang="en-US" sz="4400" b="1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0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3000801"/>
            <a:ext cx="951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Nanoskillslearning</a:t>
            </a:r>
            <a:r>
              <a:rPr lang="en-US" sz="2400" dirty="0" smtClean="0"/>
              <a:t> website” </a:t>
            </a:r>
            <a:r>
              <a:rPr lang="en-US" sz="2400" dirty="0"/>
              <a:t>branding the </a:t>
            </a:r>
            <a:r>
              <a:rPr lang="en-US" sz="2400" dirty="0" smtClean="0"/>
              <a:t>e-learning </a:t>
            </a:r>
            <a:r>
              <a:rPr lang="en-US" sz="2400" dirty="0"/>
              <a:t>image, offering customers with a time-saving and efficient study way.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000" y="1946482"/>
            <a:ext cx="1701800" cy="4221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24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IDEA</a:t>
            </a:r>
            <a:endParaRPr lang="en-US" sz="24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020" y="3416300"/>
            <a:ext cx="2575389" cy="2638605"/>
          </a:xfrm>
          <a:prstGeom prst="rect">
            <a:avLst/>
          </a:prstGeom>
        </p:spPr>
      </p:pic>
      <p:sp>
        <p:nvSpPr>
          <p:cNvPr id="15" name="Shape 119"/>
          <p:cNvSpPr txBox="1">
            <a:spLocks/>
          </p:cNvSpPr>
          <p:nvPr/>
        </p:nvSpPr>
        <p:spPr>
          <a:xfrm>
            <a:off x="298450" y="417264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/>
          <p:cNvSpPr/>
          <p:nvPr/>
        </p:nvSpPr>
        <p:spPr>
          <a:xfrm>
            <a:off x="11808433" y="6232989"/>
            <a:ext cx="273977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91" y="3309592"/>
            <a:ext cx="2936754" cy="28232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0990" y="2647872"/>
            <a:ext cx="6633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  <a:t>MANAGEMENT</a:t>
            </a:r>
            <a:br>
              <a:rPr lang="en-US" sz="4000" dirty="0" smtClean="0"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ja-JP" altLang="en-US" sz="4000" b="1" dirty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</a:t>
            </a:r>
            <a:r>
              <a:rPr lang="ja-JP" altLang="en-US" sz="4000" b="1" dirty="0" smtClean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" sz="4000" b="1" dirty="0">
              <a:latin typeface="Muli" panose="020B0604020202020204" charset="0"/>
            </a:endParaRPr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846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</TotalTime>
  <Words>1109</Words>
  <Application>Microsoft Office PowerPoint</Application>
  <PresentationFormat>Custom</PresentationFormat>
  <Paragraphs>376</Paragraphs>
  <Slides>74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Ion</vt:lpstr>
      <vt:lpstr>PowerPoint Presentation</vt:lpstr>
      <vt:lpstr>PowerPoint Presentation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Environment and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Huynh Do</dc:creator>
  <cp:lastModifiedBy>123</cp:lastModifiedBy>
  <cp:revision>119</cp:revision>
  <dcterms:created xsi:type="dcterms:W3CDTF">2017-12-11T17:11:00Z</dcterms:created>
  <dcterms:modified xsi:type="dcterms:W3CDTF">2017-12-20T02:39:05Z</dcterms:modified>
</cp:coreProperties>
</file>